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306" r:id="rId4"/>
    <p:sldId id="308" r:id="rId5"/>
    <p:sldId id="309" r:id="rId6"/>
    <p:sldId id="311" r:id="rId7"/>
    <p:sldId id="310" r:id="rId8"/>
    <p:sldId id="312" r:id="rId9"/>
    <p:sldId id="307" r:id="rId10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D73"/>
    <a:srgbClr val="083763"/>
    <a:srgbClr val="FDCC0F"/>
    <a:srgbClr val="C7071E"/>
    <a:srgbClr val="FEDF7B"/>
    <a:srgbClr val="FECD26"/>
    <a:srgbClr val="C5081E"/>
    <a:srgbClr val="113052"/>
    <a:srgbClr val="C7081D"/>
    <a:srgbClr val="42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9" autoAdjust="0"/>
    <p:restoredTop sz="88430" autoAdjust="0"/>
  </p:normalViewPr>
  <p:slideViewPr>
    <p:cSldViewPr snapToGrid="0">
      <p:cViewPr varScale="1">
        <p:scale>
          <a:sx n="111" d="100"/>
          <a:sy n="111" d="100"/>
        </p:scale>
        <p:origin x="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05D51-B4CC-4EE3-AAE3-6B0AD5F78096}" type="datetimeFigureOut">
              <a:rPr lang="fr-FR" smtClean="0"/>
              <a:t>28/05/2024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7F5C-BAA4-4D8E-ABEC-82F72368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1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ED4B-C456-4914-9D56-AC5421D1D212}" type="datetimeFigureOut">
              <a:rPr lang="fr-FR" smtClean="0"/>
              <a:t>28/05/2024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BB08-F4DC-4F4F-AB9F-2F267EE72D0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240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93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93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40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17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9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jpeg"/><Relationship Id="rId3" Type="http://schemas.openxmlformats.org/officeDocument/2006/relationships/image" Target="../media/image7.svg"/><Relationship Id="rId7" Type="http://schemas.openxmlformats.org/officeDocument/2006/relationships/image" Target="../media/image12.png"/><Relationship Id="rId12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10.jpeg"/><Relationship Id="rId10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15.jpeg"/><Relationship Id="rId1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jpeg"/><Relationship Id="rId3" Type="http://schemas.openxmlformats.org/officeDocument/2006/relationships/image" Target="../media/image7.svg"/><Relationship Id="rId7" Type="http://schemas.openxmlformats.org/officeDocument/2006/relationships/image" Target="../media/image12.png"/><Relationship Id="rId12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10.jpeg"/><Relationship Id="rId10" Type="http://schemas.openxmlformats.org/officeDocument/2006/relationships/image" Target="../media/image16.png"/><Relationship Id="rId4" Type="http://schemas.openxmlformats.org/officeDocument/2006/relationships/image" Target="../media/image17.jpeg"/><Relationship Id="rId9" Type="http://schemas.openxmlformats.org/officeDocument/2006/relationships/image" Target="../media/image15.jpeg"/><Relationship Id="rId1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A40F39-4BCD-254E-9772-C0B684CAC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10" y="4952325"/>
            <a:ext cx="1739116" cy="7626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F6F609-59D6-E146-9750-EE1D19DCA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2"/>
          <a:stretch/>
        </p:blipFill>
        <p:spPr>
          <a:xfrm>
            <a:off x="1902624" y="0"/>
            <a:ext cx="10289376" cy="4632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66904A-8DC6-4A9D-AEA6-D542B99EEEB9}"/>
              </a:ext>
            </a:extLst>
          </p:cNvPr>
          <p:cNvSpPr/>
          <p:nvPr userDrawn="1"/>
        </p:nvSpPr>
        <p:spPr>
          <a:xfrm>
            <a:off x="1902624" y="4099858"/>
            <a:ext cx="10289376" cy="700601"/>
          </a:xfrm>
          <a:prstGeom prst="rect">
            <a:avLst/>
          </a:prstGeom>
          <a:solidFill>
            <a:srgbClr val="13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81020" y="4215818"/>
            <a:ext cx="7790168" cy="468679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Titr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7701AC9-4CF4-CE4F-8ACE-C73A1596ED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0" y="5114402"/>
            <a:ext cx="2047005" cy="5633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BD4DF82-3940-2741-8E6D-610345A753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80512"/>
            <a:ext cx="1433693" cy="6690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8BB36DB-2891-AE4B-AEAF-CA86DED740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57" y="5102823"/>
            <a:ext cx="2404582" cy="586483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457200" y="6419850"/>
            <a:ext cx="1127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137D73"/>
                </a:solidFill>
                <a:latin typeface="Poppins"/>
              </a:rPr>
              <a:t>Transition </a:t>
            </a:r>
            <a:r>
              <a:rPr lang="fr-FR" sz="1400" i="1" dirty="0" err="1">
                <a:solidFill>
                  <a:srgbClr val="137D73"/>
                </a:solidFill>
                <a:latin typeface="Poppins"/>
              </a:rPr>
              <a:t>agroécologique</a:t>
            </a:r>
            <a:r>
              <a:rPr lang="fr-FR" sz="1400" i="1" dirty="0">
                <a:solidFill>
                  <a:srgbClr val="137D73"/>
                </a:solidFill>
                <a:latin typeface="Poppins"/>
              </a:rPr>
              <a:t> et robotique : un scénario viable ? – 29 Mai</a:t>
            </a:r>
            <a:r>
              <a:rPr lang="fr-FR" sz="1400" i="1" baseline="0" dirty="0">
                <a:solidFill>
                  <a:srgbClr val="137D73"/>
                </a:solidFill>
                <a:latin typeface="Poppins"/>
              </a:rPr>
              <a:t> 2024 – Institut Agro Montpellier</a:t>
            </a:r>
            <a:endParaRPr lang="fr-FR" sz="1400" i="1" dirty="0">
              <a:solidFill>
                <a:srgbClr val="137D73"/>
              </a:solidFill>
              <a:latin typeface="Poppin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78C36CD-241E-3D49-B265-1F02E50AAD8A}"/>
              </a:ext>
            </a:extLst>
          </p:cNvPr>
          <p:cNvGrpSpPr/>
          <p:nvPr userDrawn="1"/>
        </p:nvGrpSpPr>
        <p:grpSpPr>
          <a:xfrm>
            <a:off x="-269348" y="652774"/>
            <a:ext cx="2022192" cy="3539422"/>
            <a:chOff x="-269348" y="652774"/>
            <a:chExt cx="2022192" cy="3539422"/>
          </a:xfrm>
        </p:grpSpPr>
        <p:pic>
          <p:nvPicPr>
            <p:cNvPr id="19" name="Graphique 11">
              <a:extLst>
                <a:ext uri="{FF2B5EF4-FFF2-40B4-BE49-F238E27FC236}">
                  <a16:creationId xmlns:a16="http://schemas.microsoft.com/office/drawing/2014/main" id="{5C907373-4F21-DE44-AF29-DEE6AF183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9813" y="1016737"/>
              <a:ext cx="1293320" cy="57514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3E0C266-E632-9443-977F-138180392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17" y="2838706"/>
              <a:ext cx="1637127" cy="61334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EE5F39-CA62-4443-A2E9-F0A08C6499E6}"/>
                </a:ext>
              </a:extLst>
            </p:cNvPr>
            <p:cNvSpPr/>
            <p:nvPr userDrawn="1"/>
          </p:nvSpPr>
          <p:spPr>
            <a:xfrm>
              <a:off x="-269348" y="2444464"/>
              <a:ext cx="145309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r" defTabSz="914400" rtl="0" eaLnBrk="1" latinLnBrk="0" hangingPunct="1"/>
              <a:r>
                <a:rPr lang="fr-FR" sz="900" b="0" i="0" kern="1200" dirty="0">
                  <a:solidFill>
                    <a:srgbClr val="137D73"/>
                  </a:solidFill>
                  <a:latin typeface="Poppins Light" pitchFamily="2" charset="77"/>
                  <a:ea typeface="+mn-ea"/>
                  <a:cs typeface="Poppins Light" pitchFamily="2" charset="77"/>
                </a:rPr>
                <a:t>Porté par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44DD7B-FC8F-1440-B581-9B046370E9A7}"/>
                </a:ext>
              </a:extLst>
            </p:cNvPr>
            <p:cNvSpPr/>
            <p:nvPr userDrawn="1"/>
          </p:nvSpPr>
          <p:spPr>
            <a:xfrm>
              <a:off x="-180379" y="652774"/>
              <a:ext cx="145309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900" b="0" i="0" dirty="0">
                  <a:solidFill>
                    <a:srgbClr val="137D73"/>
                  </a:solidFill>
                  <a:latin typeface="Poppins Light" pitchFamily="2" charset="77"/>
                  <a:cs typeface="Poppins Light" pitchFamily="2" charset="77"/>
                </a:rPr>
                <a:t>Financé par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33AFC03-3C62-5145-8ED1-968D10B53EEB}"/>
                </a:ext>
              </a:extLst>
            </p:cNvPr>
            <p:cNvGrpSpPr/>
            <p:nvPr userDrawn="1"/>
          </p:nvGrpSpPr>
          <p:grpSpPr>
            <a:xfrm>
              <a:off x="115717" y="3652039"/>
              <a:ext cx="1575155" cy="540157"/>
              <a:chOff x="27909" y="3924593"/>
              <a:chExt cx="1575155" cy="540157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96778E6-AB65-3541-900D-C25D0FF8B9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430" y="3967621"/>
                <a:ext cx="838634" cy="220840"/>
              </a:xfrm>
              <a:prstGeom prst="rect">
                <a:avLst/>
              </a:prstGeom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D6BDBC6C-A57E-EA40-85DE-AF70F9DA53D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933" r="59910"/>
              <a:stretch/>
            </p:blipFill>
            <p:spPr>
              <a:xfrm>
                <a:off x="27909" y="3924593"/>
                <a:ext cx="656333" cy="540157"/>
              </a:xfrm>
              <a:prstGeom prst="rect">
                <a:avLst/>
              </a:prstGeom>
            </p:spPr>
          </p:pic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378C375-1896-1B4C-A2C2-DFDF0C5A8D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" y="1719837"/>
              <a:ext cx="160020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43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6264" y="1709738"/>
            <a:ext cx="9021186" cy="285273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anchor="b"/>
          <a:lstStyle>
            <a:lvl1pPr>
              <a:defRPr sz="6000" b="0" i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137D7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26264" y="4589463"/>
            <a:ext cx="902118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37D73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326264" y="443159"/>
            <a:ext cx="9865736" cy="707246"/>
          </a:xfrm>
          <a:prstGeom prst="rect">
            <a:avLst/>
          </a:prstGeom>
          <a:solidFill>
            <a:srgbClr val="137D7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2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2863850" y="571672"/>
            <a:ext cx="7804150" cy="3893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882637-917E-9F43-9AC0-61CE4C258F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70627"/>
            <a:ext cx="1574406" cy="6903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7AE684-76F8-6747-B83E-79968BEAD8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260095"/>
            <a:ext cx="1546709" cy="4256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E0B02B-91BB-1142-A50C-8E28FB2D9D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984811"/>
            <a:ext cx="1286062" cy="6001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76211EB-AF81-C649-BBB2-A65E81E98A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884044"/>
            <a:ext cx="1662455" cy="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2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DC633F-D623-4BD7-90FF-A5D4F8A11A1D}"/>
              </a:ext>
            </a:extLst>
          </p:cNvPr>
          <p:cNvSpPr/>
          <p:nvPr userDrawn="1"/>
        </p:nvSpPr>
        <p:spPr>
          <a:xfrm>
            <a:off x="2326264" y="0"/>
            <a:ext cx="9865736" cy="6858000"/>
          </a:xfrm>
          <a:prstGeom prst="rect">
            <a:avLst/>
          </a:prstGeom>
          <a:solidFill>
            <a:srgbClr val="13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0400" y="179778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Tx/>
              <a:buChar char="→"/>
              <a:defRPr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chemeClr val="bg1"/>
              </a:buClr>
              <a:buFontTx/>
              <a:buChar char="→"/>
              <a:defRPr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Clr>
                <a:schemeClr val="bg1"/>
              </a:buClr>
              <a:buFontTx/>
              <a:buChar char="→"/>
              <a:defRPr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Clr>
                <a:schemeClr val="bg1"/>
              </a:buClr>
              <a:buFontTx/>
              <a:buChar char="→"/>
              <a:defRPr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Clr>
                <a:schemeClr val="bg1"/>
              </a:buClr>
              <a:buFontTx/>
              <a:buChar char="→"/>
              <a:defRPr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1"/>
            <a:r>
              <a:rPr lang="fr-FR" dirty="0"/>
              <a:t>Modifier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326264" y="443159"/>
            <a:ext cx="9865736" cy="70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2863850" y="571672"/>
            <a:ext cx="7804150" cy="3893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137D7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ED504B1-A005-634E-9489-76967B54A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70627"/>
            <a:ext cx="1574406" cy="6903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F7001B-B7CE-0B47-8ED1-16FF082DC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260095"/>
            <a:ext cx="1546709" cy="4256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D5C2CFA-EAFD-3C49-BA4D-53BE7142BE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984811"/>
            <a:ext cx="1286062" cy="60016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34774F5-7A18-EE43-AA17-77D67E9885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884044"/>
            <a:ext cx="1662455" cy="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438644" y="1734650"/>
            <a:ext cx="7326313" cy="42084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2286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326264" y="443159"/>
            <a:ext cx="9865736" cy="707246"/>
          </a:xfrm>
          <a:prstGeom prst="rect">
            <a:avLst/>
          </a:prstGeom>
          <a:solidFill>
            <a:srgbClr val="13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2863850" y="571672"/>
            <a:ext cx="7804150" cy="389352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DDABFA-DF11-694E-AF57-8640472EA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70627"/>
            <a:ext cx="1574406" cy="69039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3BA80C4-5944-1C41-B47A-91A32C6C47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260095"/>
            <a:ext cx="1546709" cy="4256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FCE92D-14BA-C346-8781-3B25389B4C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984811"/>
            <a:ext cx="1286062" cy="6001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E91DE6-7BEE-044F-A5FF-1AC60805D8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884044"/>
            <a:ext cx="1662455" cy="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7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2329812" y="361147"/>
            <a:ext cx="9865736" cy="707246"/>
          </a:xfrm>
          <a:prstGeom prst="rect">
            <a:avLst/>
          </a:prstGeom>
          <a:solidFill>
            <a:srgbClr val="13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2863850" y="487574"/>
            <a:ext cx="7804150" cy="389352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440683-C39C-8145-B1FF-67856503F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70627"/>
            <a:ext cx="1574406" cy="6903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7920B13-2056-C14D-AC74-3E21D59A82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260095"/>
            <a:ext cx="1546709" cy="4256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3131A5-457C-C84E-AC13-FC127418CE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984811"/>
            <a:ext cx="1286062" cy="6001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7CD007B-46ED-B247-AC44-FDAD2D7D5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884044"/>
            <a:ext cx="1662455" cy="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8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1">
            <a:extLst>
              <a:ext uri="{FF2B5EF4-FFF2-40B4-BE49-F238E27FC236}">
                <a16:creationId xmlns:a16="http://schemas.microsoft.com/office/drawing/2014/main" id="{FCF1DA0A-235C-49D7-90EC-7A0DA512C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3763" y="5505691"/>
            <a:ext cx="1908522" cy="8487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1D7DC5-EA9F-4B57-99DB-BE7644459C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41" y="5505691"/>
            <a:ext cx="2046618" cy="7667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B27B2D-C836-402D-9A33-206D2BCCF8F2}"/>
              </a:ext>
            </a:extLst>
          </p:cNvPr>
          <p:cNvSpPr/>
          <p:nvPr userDrawn="1"/>
        </p:nvSpPr>
        <p:spPr>
          <a:xfrm>
            <a:off x="9403795" y="5168075"/>
            <a:ext cx="1453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400" rtl="0" eaLnBrk="1" latinLnBrk="0" hangingPunct="1"/>
            <a:r>
              <a:rPr lang="fr-FR" sz="1600" b="0" i="0" kern="1200" dirty="0">
                <a:solidFill>
                  <a:srgbClr val="137D73"/>
                </a:solidFill>
                <a:latin typeface="Poppins Light" pitchFamily="2" charset="77"/>
                <a:ea typeface="+mn-ea"/>
                <a:cs typeface="Poppins Light" pitchFamily="2" charset="77"/>
              </a:rPr>
              <a:t>Porté par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B27B2D-C836-402D-9A33-206D2BCCF8F2}"/>
              </a:ext>
            </a:extLst>
          </p:cNvPr>
          <p:cNvSpPr/>
          <p:nvPr userDrawn="1"/>
        </p:nvSpPr>
        <p:spPr>
          <a:xfrm>
            <a:off x="4015013" y="5031038"/>
            <a:ext cx="1453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b="0" i="0" dirty="0">
                <a:solidFill>
                  <a:srgbClr val="137D73"/>
                </a:solidFill>
                <a:latin typeface="Poppins Light" pitchFamily="2" charset="77"/>
                <a:cs typeface="Poppins Light" pitchFamily="2" charset="77"/>
              </a:rPr>
              <a:t>Financé par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2326264" y="363332"/>
            <a:ext cx="9865736" cy="1348284"/>
          </a:xfrm>
          <a:prstGeom prst="rect">
            <a:avLst/>
          </a:prstGeom>
          <a:solidFill>
            <a:srgbClr val="137D73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326264" y="1711616"/>
            <a:ext cx="9865736" cy="707246"/>
          </a:xfrm>
          <a:prstGeom prst="rect">
            <a:avLst/>
          </a:prstGeom>
          <a:solidFill>
            <a:srgbClr val="13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noFill/>
            </a:endParaRPr>
          </a:p>
        </p:txBody>
      </p:sp>
      <p:sp>
        <p:nvSpPr>
          <p:cNvPr id="12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2553884" y="1760768"/>
            <a:ext cx="7804150" cy="3893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4" name="ZoneTexte 23"/>
          <p:cNvSpPr txBox="1"/>
          <p:nvPr userDrawn="1"/>
        </p:nvSpPr>
        <p:spPr>
          <a:xfrm>
            <a:off x="457200" y="6419850"/>
            <a:ext cx="1127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137D73"/>
                </a:solidFill>
                <a:latin typeface="Poppins"/>
              </a:rPr>
              <a:t>Transition </a:t>
            </a:r>
            <a:r>
              <a:rPr lang="fr-FR" sz="1400" i="1" dirty="0" err="1">
                <a:solidFill>
                  <a:srgbClr val="137D73"/>
                </a:solidFill>
                <a:latin typeface="Poppins"/>
              </a:rPr>
              <a:t>agroécologique</a:t>
            </a:r>
            <a:r>
              <a:rPr lang="fr-FR" sz="1400" i="1" dirty="0">
                <a:solidFill>
                  <a:srgbClr val="137D73"/>
                </a:solidFill>
                <a:latin typeface="Poppins"/>
              </a:rPr>
              <a:t> et robotique : un scénario viable ? – 29 Mai</a:t>
            </a:r>
            <a:r>
              <a:rPr lang="fr-FR" sz="1400" i="1" baseline="0" dirty="0">
                <a:solidFill>
                  <a:srgbClr val="137D73"/>
                </a:solidFill>
                <a:latin typeface="Poppins"/>
              </a:rPr>
              <a:t> 2024 – Institut Agro Montpellier</a:t>
            </a:r>
            <a:endParaRPr lang="fr-FR" sz="1400" i="1" dirty="0">
              <a:solidFill>
                <a:srgbClr val="137D73"/>
              </a:solidFill>
              <a:latin typeface="Poppin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CFFB015-D46C-C746-8E51-E02A145B53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70627"/>
            <a:ext cx="1574406" cy="6903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6447942-4F61-2A42-8DAB-3033E1B649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260095"/>
            <a:ext cx="1546709" cy="42564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C7031DA-27F2-A94E-AEB3-26C195ED70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984811"/>
            <a:ext cx="1286062" cy="60016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5A77CCA-9DE7-2446-BA66-1F7F70DCACE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884044"/>
            <a:ext cx="1662455" cy="40547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9C3B084-CDFD-C643-8541-D0752D4DFD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4" y="3588592"/>
            <a:ext cx="1097382" cy="288977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C9B3F7AF-DC55-4E4D-91AF-D3BCD14CBC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58" y="4153209"/>
            <a:ext cx="1973149" cy="436254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A609C21D-7402-8042-A410-1DF79108F65F}"/>
              </a:ext>
            </a:extLst>
          </p:cNvPr>
          <p:cNvGrpSpPr/>
          <p:nvPr userDrawn="1"/>
        </p:nvGrpSpPr>
        <p:grpSpPr>
          <a:xfrm>
            <a:off x="10358034" y="5610951"/>
            <a:ext cx="1575155" cy="540157"/>
            <a:chOff x="27909" y="3924593"/>
            <a:chExt cx="1575155" cy="540157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D77AE205-7085-5347-93B2-E12F5EEBA6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30" y="3967621"/>
              <a:ext cx="838634" cy="22084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8A40EA23-A769-DD47-9237-9DC538E4A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33" r="59910"/>
            <a:stretch/>
          </p:blipFill>
          <p:spPr>
            <a:xfrm>
              <a:off x="27909" y="3924593"/>
              <a:ext cx="656333" cy="540157"/>
            </a:xfrm>
            <a:prstGeom prst="rect">
              <a:avLst/>
            </a:prstGeom>
          </p:spPr>
        </p:pic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ACB5D980-F916-8E48-8F7E-4324C201FF5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9" y="5543013"/>
            <a:ext cx="1856001" cy="6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0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438645" y="1734650"/>
            <a:ext cx="5410616" cy="4208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7959969" y="3704127"/>
            <a:ext cx="4126523" cy="248565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91834"/>
              </a:buClr>
              <a:buFont typeface="Arial" panose="020B0604020202020204" pitchFamily="34" charset="0"/>
              <a:buNone/>
              <a:defRPr sz="1800"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1pPr>
            <a:lvl2pPr marL="800100" indent="-342900">
              <a:buClr>
                <a:srgbClr val="191834"/>
              </a:buClr>
              <a:buSzPct val="77000"/>
              <a:buFont typeface="Arial" panose="020B0604020202020204" pitchFamily="34" charset="0"/>
              <a:buChar char="•"/>
              <a:defRPr sz="1600"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Clr>
                <a:srgbClr val="7030A0"/>
              </a:buClr>
              <a:buFont typeface="Montserrat" panose="00000500000000000000" pitchFamily="2" charset="0"/>
              <a:buChar char="→"/>
              <a:defRPr>
                <a:latin typeface="Montserrat" panose="00000500000000000000" pitchFamily="2" charset="0"/>
              </a:defRPr>
            </a:lvl3pPr>
            <a:lvl4pPr marL="1600200" indent="-228600">
              <a:buClr>
                <a:srgbClr val="7030A0"/>
              </a:buClr>
              <a:buFont typeface="Montserrat" panose="00000500000000000000" pitchFamily="2" charset="0"/>
              <a:buChar char="→"/>
              <a:defRPr>
                <a:latin typeface="Montserrat" panose="00000500000000000000" pitchFamily="2" charset="0"/>
              </a:defRPr>
            </a:lvl4pPr>
            <a:lvl5pPr marL="1828800" indent="0">
              <a:buClr>
                <a:srgbClr val="7030A0"/>
              </a:buClr>
              <a:buFont typeface="Montserrat" panose="00000500000000000000" pitchFamily="2" charset="0"/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26264" y="443159"/>
            <a:ext cx="9865736" cy="707246"/>
          </a:xfrm>
          <a:prstGeom prst="rect">
            <a:avLst/>
          </a:prstGeom>
          <a:solidFill>
            <a:srgbClr val="13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2863850" y="571672"/>
            <a:ext cx="7804150" cy="389352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DAAC179-B081-0F48-AA2A-568749B4D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70627"/>
            <a:ext cx="1574406" cy="6903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213579-84A1-274B-90A7-B9E351B2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260095"/>
            <a:ext cx="1546709" cy="4256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4BE1744-10C8-9F4A-BEC5-E4EA0A236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984811"/>
            <a:ext cx="1286062" cy="60016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1D6EB52-0299-444C-94CC-4100CD9C7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884044"/>
            <a:ext cx="1662455" cy="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26263" y="1356702"/>
            <a:ext cx="4742751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Clr>
                <a:srgbClr val="191834"/>
              </a:buClr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68308" y="1356702"/>
            <a:ext cx="4730261" cy="4351338"/>
          </a:xfrm>
          <a:prstGeom prst="rect">
            <a:avLst/>
          </a:prstGeom>
        </p:spPr>
        <p:txBody>
          <a:bodyPr/>
          <a:lstStyle>
            <a:lvl1pPr marL="228600" indent="-228600">
              <a:buClrTx/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ClrTx/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2pPr>
            <a:lvl3pPr marL="1143000" indent="-228600">
              <a:buClrTx/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ClrTx/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4pPr>
            <a:lvl5pPr marL="2057400" indent="-228600">
              <a:buClrTx/>
              <a:buFont typeface="Montserrat" panose="00000500000000000000" pitchFamily="2" charset="0"/>
              <a:buChar char="→"/>
              <a:defRPr b="0" i="0">
                <a:solidFill>
                  <a:srgbClr val="191834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326264" y="443159"/>
            <a:ext cx="9865736" cy="707246"/>
          </a:xfrm>
          <a:prstGeom prst="rect">
            <a:avLst/>
          </a:prstGeom>
          <a:solidFill>
            <a:srgbClr val="13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2863850" y="571672"/>
            <a:ext cx="7804150" cy="389352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AE440CE-C92B-6345-A642-7456B6AC0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70627"/>
            <a:ext cx="1574406" cy="6903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91175D-E928-EA44-8B19-B6C9B216B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260095"/>
            <a:ext cx="1546709" cy="4256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687281-66C1-6949-B575-25BF656915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984811"/>
            <a:ext cx="1286062" cy="6001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A945E8F-2604-B54D-8D69-F4112BF636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884044"/>
            <a:ext cx="1662455" cy="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e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26263" y="1356702"/>
            <a:ext cx="4742751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solidFill>
                  <a:srgbClr val="137D73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latin typeface="Poppins" pitchFamily="2" charset="77"/>
                <a:cs typeface="Poppins" pitchFamily="2" charset="77"/>
              </a:defRPr>
            </a:lvl2pPr>
            <a:lvl3pPr marL="1143000" indent="-22860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latin typeface="Poppins" pitchFamily="2" charset="77"/>
                <a:cs typeface="Poppins" pitchFamily="2" charset="77"/>
              </a:defRPr>
            </a:lvl3pPr>
            <a:lvl4pPr marL="1600200" indent="-22860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latin typeface="Poppins" pitchFamily="2" charset="77"/>
                <a:cs typeface="Poppins" pitchFamily="2" charset="77"/>
              </a:defRPr>
            </a:lvl4pPr>
            <a:lvl5pPr marL="2057400" indent="-22860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68308" y="1356702"/>
            <a:ext cx="4730261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solidFill>
                  <a:srgbClr val="137D73"/>
                </a:solidFill>
                <a:latin typeface="Poppins" pitchFamily="2" charset="77"/>
                <a:cs typeface="Poppins" pitchFamily="2" charset="77"/>
              </a:defRPr>
            </a:lvl1pPr>
            <a:lvl2pPr marL="800100" indent="-34290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latin typeface="Poppins" pitchFamily="2" charset="77"/>
                <a:cs typeface="Poppins" pitchFamily="2" charset="77"/>
              </a:defRPr>
            </a:lvl2pPr>
            <a:lvl3pPr marL="1257300" indent="-34290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latin typeface="Poppins" pitchFamily="2" charset="77"/>
                <a:cs typeface="Poppins" pitchFamily="2" charset="77"/>
              </a:defRPr>
            </a:lvl3pPr>
            <a:lvl4pPr marL="1657350" indent="-28575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latin typeface="Poppins" pitchFamily="2" charset="77"/>
                <a:cs typeface="Poppins" pitchFamily="2" charset="77"/>
              </a:defRPr>
            </a:lvl4pPr>
            <a:lvl5pPr marL="2114550" indent="-285750">
              <a:buClr>
                <a:srgbClr val="137D73"/>
              </a:buClr>
              <a:buFont typeface="Montserrat" panose="00000500000000000000" pitchFamily="2" charset="0"/>
              <a:buChar char="→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561309" y="445557"/>
            <a:ext cx="7790168" cy="46867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Modifier les styles du texte</a:t>
            </a:r>
          </a:p>
        </p:txBody>
      </p:sp>
      <p:pic>
        <p:nvPicPr>
          <p:cNvPr id="11" name="Graphique 11">
            <a:extLst>
              <a:ext uri="{FF2B5EF4-FFF2-40B4-BE49-F238E27FC236}">
                <a16:creationId xmlns:a16="http://schemas.microsoft.com/office/drawing/2014/main" id="{FCF1DA0A-235C-49D7-90EC-7A0DA512C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7562" y="5914337"/>
            <a:ext cx="1488831" cy="6620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1D7DC5-EA9F-4B57-99DB-BE7644459C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68" y="5914337"/>
            <a:ext cx="1673367" cy="62692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326264" y="443159"/>
            <a:ext cx="9865736" cy="707246"/>
          </a:xfrm>
          <a:prstGeom prst="rect">
            <a:avLst/>
          </a:prstGeom>
          <a:solidFill>
            <a:srgbClr val="13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6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2863850" y="571672"/>
            <a:ext cx="7804150" cy="389352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7A91F9F-A72E-9E4F-B25D-2D3C62F20F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270627"/>
            <a:ext cx="1574406" cy="6903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9DFD9B9-1722-8D44-AAD7-242CAF4D57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260095"/>
            <a:ext cx="1546709" cy="4256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EAE6AF8-8CC3-3142-B4F3-D4D7467B17E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1984811"/>
            <a:ext cx="1286062" cy="60016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C8E3C60-1232-C847-8FB9-C90373EEA6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884044"/>
            <a:ext cx="1662455" cy="40547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7506827-10D4-2D4D-BA33-C642186862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4" y="3588592"/>
            <a:ext cx="1097382" cy="288977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027E9FC3-8D00-5D4B-8BCB-AA06396502A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58" y="4153209"/>
            <a:ext cx="1973149" cy="43625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D191BD6D-68D2-9B47-A04B-D7A65F698B81}"/>
              </a:ext>
            </a:extLst>
          </p:cNvPr>
          <p:cNvGrpSpPr/>
          <p:nvPr userDrawn="1"/>
        </p:nvGrpSpPr>
        <p:grpSpPr>
          <a:xfrm>
            <a:off x="10423414" y="6001103"/>
            <a:ext cx="1575155" cy="540157"/>
            <a:chOff x="27909" y="3924593"/>
            <a:chExt cx="1575155" cy="540157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B5EBC2C-5405-4B42-B4F4-420DB3B91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30" y="3967621"/>
              <a:ext cx="838634" cy="22084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EB0AA10-9386-4644-BA8C-5854921A26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33" r="59910"/>
            <a:stretch/>
          </p:blipFill>
          <p:spPr>
            <a:xfrm>
              <a:off x="27909" y="3924593"/>
              <a:ext cx="656333" cy="540157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AB00A101-2CD9-F344-9194-1A26D114FD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96" y="5914337"/>
            <a:ext cx="1856001" cy="6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421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1" r:id="rId2"/>
    <p:sldLayoutId id="2147483650" r:id="rId3"/>
    <p:sldLayoutId id="2147483649" r:id="rId4"/>
    <p:sldLayoutId id="2147483672" r:id="rId5"/>
    <p:sldLayoutId id="2147483678" r:id="rId6"/>
    <p:sldLayoutId id="2147483677" r:id="rId7"/>
    <p:sldLayoutId id="2147483652" r:id="rId8"/>
    <p:sldLayoutId id="214748367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024337" y="4190276"/>
            <a:ext cx="10167663" cy="577936"/>
          </a:xfrm>
        </p:spPr>
        <p:txBody>
          <a:bodyPr/>
          <a:lstStyle/>
          <a:p>
            <a:r>
              <a:rPr lang="fr-FR" sz="3200" dirty="0" smtClean="0"/>
              <a:t>Coupler les transitions AE et numérique: les enjeux</a:t>
            </a:r>
            <a:endParaRPr lang="fr-FR" sz="2000" dirty="0"/>
          </a:p>
          <a:p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7666073" y="5869172"/>
            <a:ext cx="4503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Véronique Bellon Maurel, INRAE-#</a:t>
            </a:r>
            <a:r>
              <a:rPr lang="fr-FR" sz="2000" dirty="0" err="1" smtClean="0"/>
              <a:t>DigitAg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820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1A745F-AD5A-514C-8A0E-0C5FD70B5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4395" y="458373"/>
            <a:ext cx="7804150" cy="389352"/>
          </a:xfrm>
        </p:spPr>
        <p:txBody>
          <a:bodyPr/>
          <a:lstStyle/>
          <a:p>
            <a:r>
              <a:rPr lang="fr-FR" dirty="0" err="1" smtClean="0"/>
              <a:t>Making</a:t>
            </a:r>
            <a:r>
              <a:rPr lang="fr-FR" dirty="0" smtClean="0"/>
              <a:t> </a:t>
            </a:r>
            <a:r>
              <a:rPr lang="fr-FR" dirty="0" err="1" smtClean="0"/>
              <a:t>twin</a:t>
            </a:r>
            <a:r>
              <a:rPr lang="fr-FR" dirty="0" smtClean="0"/>
              <a:t> transitions possible?</a:t>
            </a:r>
            <a:endParaRPr lang="fr-FR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9E0BBFC0-162E-4CC5-9BB3-A325CAA5ACDD}"/>
              </a:ext>
            </a:extLst>
          </p:cNvPr>
          <p:cNvSpPr txBox="1">
            <a:spLocks/>
          </p:cNvSpPr>
          <p:nvPr/>
        </p:nvSpPr>
        <p:spPr>
          <a:xfrm>
            <a:off x="10439038" y="7204284"/>
            <a:ext cx="731600" cy="5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4" name="Rectangle à coins arrondis 3"/>
          <p:cNvSpPr/>
          <p:nvPr/>
        </p:nvSpPr>
        <p:spPr>
          <a:xfrm>
            <a:off x="3606918" y="1383858"/>
            <a:ext cx="2976331" cy="768085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Digital Transition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775552" y="2597510"/>
            <a:ext cx="2894112" cy="768085"/>
          </a:xfrm>
          <a:prstGeom prst="roundRect">
            <a:avLst/>
          </a:prstGeom>
          <a:solidFill>
            <a:srgbClr val="CBCB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Agroecological</a:t>
            </a:r>
            <a:r>
              <a:rPr lang="fr-FR" sz="2400" dirty="0">
                <a:solidFill>
                  <a:schemeClr val="tx1"/>
                </a:solidFill>
              </a:rPr>
              <a:t> Transition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628472" y="1187951"/>
            <a:ext cx="7845887" cy="2524572"/>
            <a:chOff x="457201" y="1491630"/>
            <a:chExt cx="8433712" cy="897609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57201" y="1491630"/>
              <a:ext cx="6993749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11957" y="2225094"/>
              <a:ext cx="1278956" cy="1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Synergy</a:t>
              </a:r>
              <a:endParaRPr lang="fr-FR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3713978" y="4075948"/>
            <a:ext cx="2894112" cy="768085"/>
          </a:xfrm>
          <a:prstGeom prst="roundRect">
            <a:avLst/>
          </a:prstGeom>
          <a:solidFill>
            <a:srgbClr val="CBCB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Agroecology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i="1" dirty="0" err="1">
                <a:solidFill>
                  <a:schemeClr val="tx1"/>
                </a:solidFill>
              </a:rPr>
              <a:t>ss</a:t>
            </a:r>
            <a:r>
              <a:rPr lang="fr-FR" sz="2400" i="1" dirty="0">
                <a:solidFill>
                  <a:schemeClr val="tx1"/>
                </a:solidFill>
              </a:rPr>
              <a:t> largo</a:t>
            </a:r>
            <a:r>
              <a:rPr lang="fr-FR" sz="2400" dirty="0">
                <a:solidFill>
                  <a:schemeClr val="tx1"/>
                </a:solidFill>
              </a:rPr>
              <a:t> (</a:t>
            </a:r>
            <a:r>
              <a:rPr lang="fr-FR" sz="2400" dirty="0" err="1">
                <a:solidFill>
                  <a:schemeClr val="tx1"/>
                </a:solidFill>
              </a:rPr>
              <a:t>autonomy</a:t>
            </a:r>
            <a:r>
              <a:rPr lang="fr-FR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187833" y="4701950"/>
            <a:ext cx="3374165" cy="768085"/>
          </a:xfrm>
          <a:prstGeom prst="roundRect">
            <a:avLst/>
          </a:prstGeom>
          <a:solidFill>
            <a:srgbClr val="006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Making</a:t>
            </a:r>
            <a:r>
              <a:rPr lang="fr-FR" sz="2400" dirty="0"/>
              <a:t> digital </a:t>
            </a:r>
            <a:r>
              <a:rPr lang="fr-FR" sz="2400" dirty="0" err="1"/>
              <a:t>techs</a:t>
            </a:r>
            <a:r>
              <a:rPr lang="fr-FR" sz="2400" dirty="0"/>
              <a:t> </a:t>
            </a:r>
            <a:r>
              <a:rPr lang="fr-FR" sz="2400" dirty="0" err="1"/>
              <a:t>desirable</a:t>
            </a:r>
            <a:r>
              <a:rPr lang="fr-FR" sz="2400" dirty="0"/>
              <a:t>, </a:t>
            </a:r>
            <a:r>
              <a:rPr lang="fr-FR" sz="2400" dirty="0" err="1"/>
              <a:t>useful</a:t>
            </a:r>
            <a:r>
              <a:rPr lang="fr-FR" sz="2400" dirty="0"/>
              <a:t> &amp; </a:t>
            </a:r>
            <a:r>
              <a:rPr lang="fr-FR" sz="2400" dirty="0" err="1"/>
              <a:t>used</a:t>
            </a:r>
            <a:endParaRPr lang="fr-FR" sz="2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533351" y="3952898"/>
            <a:ext cx="8180928" cy="1564498"/>
            <a:chOff x="1115616" y="2742285"/>
            <a:chExt cx="9242637" cy="110664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115616" y="2742285"/>
              <a:ext cx="7180572" cy="110664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206292" y="3051538"/>
              <a:ext cx="2151961" cy="272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The </a:t>
              </a:r>
              <a:r>
                <a:rPr lang="fr-FR" sz="2400" b="1" dirty="0" err="1">
                  <a:solidFill>
                    <a:schemeClr val="accent4">
                      <a:lumMod val="50000"/>
                    </a:schemeClr>
                  </a:solidFill>
                </a:rPr>
                <a:t>framework</a:t>
              </a:r>
              <a:endParaRPr lang="fr-FR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Rectangle à coins arrondis 13"/>
          <p:cNvSpPr/>
          <p:nvPr/>
        </p:nvSpPr>
        <p:spPr>
          <a:xfrm>
            <a:off x="5885223" y="2658511"/>
            <a:ext cx="2990123" cy="768085"/>
          </a:xfrm>
          <a:prstGeom prst="roundRect">
            <a:avLst/>
          </a:prstGeom>
          <a:solidFill>
            <a:srgbClr val="006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Food System Transition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4" y="3272921"/>
            <a:ext cx="2580302" cy="3537801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1686660" y="5732342"/>
            <a:ext cx="1397811" cy="832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3263286" y="5715053"/>
            <a:ext cx="7541552" cy="768085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</a:rPr>
              <a:t>Confront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Opportunities</a:t>
            </a:r>
            <a:r>
              <a:rPr lang="fr-FR" sz="2400" dirty="0">
                <a:solidFill>
                  <a:schemeClr val="bg1"/>
                </a:solidFill>
              </a:rPr>
              <a:t> &amp; </a:t>
            </a:r>
            <a:r>
              <a:rPr lang="fr-FR" sz="2400" dirty="0" err="1">
                <a:solidFill>
                  <a:schemeClr val="bg1"/>
                </a:solidFill>
              </a:rPr>
              <a:t>Risks</a:t>
            </a:r>
            <a:r>
              <a:rPr lang="fr-FR" sz="2400" dirty="0">
                <a:solidFill>
                  <a:schemeClr val="bg1"/>
                </a:solidFill>
              </a:rPr>
              <a:t> =&gt; </a:t>
            </a:r>
            <a:r>
              <a:rPr lang="fr-FR" sz="2400" dirty="0" err="1">
                <a:solidFill>
                  <a:schemeClr val="bg1"/>
                </a:solidFill>
              </a:rPr>
              <a:t>Research</a:t>
            </a:r>
            <a:r>
              <a:rPr lang="fr-FR" sz="2400" dirty="0">
                <a:solidFill>
                  <a:schemeClr val="bg1"/>
                </a:solidFill>
              </a:rPr>
              <a:t> Challenges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36" y="212745"/>
            <a:ext cx="2176665" cy="3083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04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1A745F-AD5A-514C-8A0E-0C5FD70B5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4394" y="458373"/>
            <a:ext cx="9338983" cy="389352"/>
          </a:xfrm>
        </p:spPr>
        <p:txBody>
          <a:bodyPr/>
          <a:lstStyle/>
          <a:p>
            <a:r>
              <a:rPr lang="fr-FR" dirty="0" smtClean="0"/>
              <a:t>0pportunity/</a:t>
            </a:r>
            <a:r>
              <a:rPr lang="fr-FR" dirty="0" err="1" smtClean="0"/>
              <a:t>Risks</a:t>
            </a:r>
            <a:r>
              <a:rPr lang="fr-FR" dirty="0" smtClean="0"/>
              <a:t> =&gt; 4 </a:t>
            </a:r>
            <a:r>
              <a:rPr lang="fr-FR" dirty="0" err="1" smtClean="0"/>
              <a:t>research</a:t>
            </a:r>
            <a:r>
              <a:rPr lang="fr-FR" dirty="0" smtClean="0"/>
              <a:t> challenges</a:t>
            </a:r>
            <a:endParaRPr lang="fr-FR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9E0BBFC0-162E-4CC5-9BB3-A325CAA5ACDD}"/>
              </a:ext>
            </a:extLst>
          </p:cNvPr>
          <p:cNvSpPr txBox="1">
            <a:spLocks/>
          </p:cNvSpPr>
          <p:nvPr/>
        </p:nvSpPr>
        <p:spPr>
          <a:xfrm>
            <a:off x="10439038" y="7204284"/>
            <a:ext cx="731600" cy="5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21" name="Espace réservé du numéro de diapositive 4">
            <a:extLst>
              <a:ext uri="{FF2B5EF4-FFF2-40B4-BE49-F238E27FC236}">
                <a16:creationId xmlns:a16="http://schemas.microsoft.com/office/drawing/2014/main" id="{9E0BBFC0-162E-4CC5-9BB3-A325CAA5ACDD}"/>
              </a:ext>
            </a:extLst>
          </p:cNvPr>
          <p:cNvSpPr txBox="1">
            <a:spLocks/>
          </p:cNvSpPr>
          <p:nvPr/>
        </p:nvSpPr>
        <p:spPr>
          <a:xfrm>
            <a:off x="11157513" y="6333133"/>
            <a:ext cx="983131" cy="5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9757587" y="6356351"/>
            <a:ext cx="1824814" cy="3651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EF9D450-CD2B-4887-98FE-C14EA3721632}" type="slidenum">
              <a:rPr lang="fr-FR" sz="1200"/>
              <a:pPr/>
              <a:t>3</a:t>
            </a:fld>
            <a:endParaRPr lang="fr-FR" sz="12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859692" y="1204784"/>
            <a:ext cx="4939105" cy="381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rgbClr val="006582"/>
                </a:solidFill>
              </a:rPr>
              <a:t>Opportunities</a:t>
            </a:r>
            <a:endParaRPr lang="fr-FR" sz="2400" b="1" dirty="0">
              <a:solidFill>
                <a:srgbClr val="006582"/>
              </a:solidFill>
            </a:endParaRPr>
          </a:p>
          <a:p>
            <a:pPr algn="ctr"/>
            <a:endParaRPr lang="fr-FR" sz="2400" dirty="0"/>
          </a:p>
          <a:p>
            <a:r>
              <a:rPr lang="fr-FR" sz="2000" b="1" dirty="0"/>
              <a:t>= </a:t>
            </a:r>
            <a:r>
              <a:rPr lang="fr-FR" sz="2000" b="1" dirty="0" err="1"/>
              <a:t>Better</a:t>
            </a:r>
            <a:r>
              <a:rPr lang="fr-FR" sz="2000" b="1" dirty="0"/>
              <a:t> Production </a:t>
            </a:r>
            <a:r>
              <a:rPr lang="fr-FR" sz="2000" i="1" dirty="0"/>
              <a:t>(</a:t>
            </a:r>
            <a:r>
              <a:rPr lang="fr-FR" sz="2000" i="1" dirty="0" err="1"/>
              <a:t>reduction</a:t>
            </a:r>
            <a:r>
              <a:rPr lang="fr-FR" sz="2000" i="1" dirty="0"/>
              <a:t> of impacts &amp; </a:t>
            </a:r>
            <a:r>
              <a:rPr lang="fr-FR" sz="2000" i="1" dirty="0" err="1"/>
              <a:t>tediousness</a:t>
            </a:r>
            <a:r>
              <a:rPr lang="fr-FR" sz="2000" i="1" dirty="0"/>
              <a:t> , </a:t>
            </a:r>
            <a:r>
              <a:rPr lang="fr-FR" sz="2000" i="1" dirty="0" err="1"/>
              <a:t>alerts</a:t>
            </a:r>
            <a:r>
              <a:rPr lang="fr-FR" sz="2000" i="1" dirty="0"/>
              <a:t>, planification..)</a:t>
            </a:r>
          </a:p>
          <a:p>
            <a:endParaRPr lang="fr-FR" sz="1400" i="1" dirty="0"/>
          </a:p>
          <a:p>
            <a:r>
              <a:rPr lang="fr-FR" sz="2000" b="1" dirty="0"/>
              <a:t>= </a:t>
            </a:r>
            <a:r>
              <a:rPr lang="fr-FR" sz="2000" b="1" dirty="0" err="1"/>
              <a:t>Better</a:t>
            </a:r>
            <a:r>
              <a:rPr lang="fr-FR" sz="2000" b="1" dirty="0"/>
              <a:t> </a:t>
            </a:r>
            <a:r>
              <a:rPr lang="fr-FR" sz="2000" b="1" dirty="0" err="1"/>
              <a:t>Inclusiveness</a:t>
            </a:r>
            <a:r>
              <a:rPr lang="fr-FR" sz="2000" b="1" dirty="0"/>
              <a:t> </a:t>
            </a:r>
            <a:br>
              <a:rPr lang="fr-FR" sz="2000" b="1" dirty="0"/>
            </a:br>
            <a:r>
              <a:rPr lang="fr-FR" sz="2000" i="1" dirty="0"/>
              <a:t>( value </a:t>
            </a:r>
            <a:r>
              <a:rPr lang="fr-FR" sz="2000" i="1" dirty="0" err="1"/>
              <a:t>chains</a:t>
            </a:r>
            <a:r>
              <a:rPr lang="fr-FR" sz="2000" i="1" dirty="0"/>
              <a:t>/ </a:t>
            </a:r>
            <a:r>
              <a:rPr lang="fr-FR" sz="2000" i="1" dirty="0" err="1"/>
              <a:t>territories</a:t>
            </a:r>
            <a:r>
              <a:rPr lang="fr-FR" sz="2000" i="1" dirty="0"/>
              <a:t>)</a:t>
            </a:r>
            <a:endParaRPr lang="fr-FR" sz="2000" dirty="0"/>
          </a:p>
          <a:p>
            <a:endParaRPr lang="fr-FR" sz="2000" b="1" dirty="0"/>
          </a:p>
          <a:p>
            <a:r>
              <a:rPr lang="fr-FR" sz="2000" b="1" dirty="0"/>
              <a:t>= </a:t>
            </a:r>
            <a:r>
              <a:rPr lang="fr-FR" sz="2000" b="1" dirty="0" err="1"/>
              <a:t>Better</a:t>
            </a:r>
            <a:r>
              <a:rPr lang="fr-FR" sz="2000" b="1" dirty="0"/>
              <a:t> </a:t>
            </a:r>
            <a:r>
              <a:rPr lang="fr-FR" sz="2000" b="1" dirty="0" err="1"/>
              <a:t>Knowledge</a:t>
            </a:r>
            <a:r>
              <a:rPr lang="fr-FR" sz="2000" b="1" dirty="0"/>
              <a:t> Sharing </a:t>
            </a:r>
            <a:r>
              <a:rPr lang="fr-FR" sz="2000" i="1" dirty="0"/>
              <a:t>(</a:t>
            </a:r>
            <a:r>
              <a:rPr lang="fr-FR" sz="2000" i="1" dirty="0" err="1"/>
              <a:t>capitalize</a:t>
            </a:r>
            <a:r>
              <a:rPr lang="fr-FR" sz="2000" i="1" dirty="0"/>
              <a:t>, </a:t>
            </a:r>
            <a:r>
              <a:rPr lang="fr-FR" sz="2000" i="1" dirty="0" err="1"/>
              <a:t>share</a:t>
            </a:r>
            <a:r>
              <a:rPr lang="fr-FR" sz="2000" i="1" dirty="0"/>
              <a:t>)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(+ </a:t>
            </a:r>
            <a:r>
              <a:rPr lang="fr-FR" sz="2400" dirty="0" err="1"/>
              <a:t>Southern</a:t>
            </a:r>
            <a:r>
              <a:rPr lang="fr-FR" sz="2400" dirty="0"/>
              <a:t> countries) 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993924" y="1185837"/>
            <a:ext cx="4862716" cy="3875345"/>
          </a:xfrm>
          <a:prstGeom prst="roundRect">
            <a:avLst/>
          </a:prstGeom>
          <a:solidFill>
            <a:srgbClr val="006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</a:rPr>
              <a:t>Risks</a:t>
            </a:r>
            <a:endParaRPr lang="fr-FR" sz="2400" b="1" dirty="0">
              <a:solidFill>
                <a:schemeClr val="bg1"/>
              </a:solidFill>
            </a:endParaRPr>
          </a:p>
          <a:p>
            <a:pPr algn="ctr"/>
            <a:endParaRPr lang="fr-FR" sz="2400" dirty="0"/>
          </a:p>
          <a:p>
            <a:r>
              <a:rPr lang="fr-FR" sz="2000" b="1" dirty="0"/>
              <a:t>= Digital </a:t>
            </a:r>
            <a:r>
              <a:rPr lang="fr-FR" sz="2000" b="1" dirty="0" err="1"/>
              <a:t>DivideS</a:t>
            </a:r>
            <a:r>
              <a:rPr lang="fr-FR" sz="2000" b="1" dirty="0"/>
              <a:t> (</a:t>
            </a:r>
            <a:r>
              <a:rPr lang="fr-FR" sz="2000" i="1" dirty="0" err="1"/>
              <a:t>acces</a:t>
            </a:r>
            <a:r>
              <a:rPr lang="fr-FR" sz="2000" i="1" dirty="0"/>
              <a:t>)  </a:t>
            </a:r>
          </a:p>
          <a:p>
            <a:r>
              <a:rPr lang="fr-FR" sz="2000" b="1" dirty="0"/>
              <a:t>= </a:t>
            </a:r>
            <a:r>
              <a:rPr lang="fr-FR" sz="2000" b="1" dirty="0" err="1"/>
              <a:t>Technical</a:t>
            </a:r>
            <a:r>
              <a:rPr lang="fr-FR" sz="2000" b="1" dirty="0"/>
              <a:t> </a:t>
            </a:r>
            <a:r>
              <a:rPr lang="fr-FR" sz="2000" dirty="0"/>
              <a:t>(</a:t>
            </a:r>
            <a:r>
              <a:rPr lang="fr-FR" sz="2000" i="1" dirty="0" err="1"/>
              <a:t>cybersecurity</a:t>
            </a:r>
            <a:r>
              <a:rPr lang="fr-FR" sz="2000" i="1" dirty="0"/>
              <a:t>, complexification</a:t>
            </a:r>
            <a:r>
              <a:rPr lang="fr-FR" sz="2000" dirty="0"/>
              <a:t>)</a:t>
            </a:r>
          </a:p>
          <a:p>
            <a:r>
              <a:rPr lang="fr-FR" sz="2000" b="1" dirty="0"/>
              <a:t>= </a:t>
            </a:r>
            <a:r>
              <a:rPr lang="fr-FR" sz="2000" b="1" dirty="0" err="1"/>
              <a:t>Economical</a:t>
            </a:r>
            <a:r>
              <a:rPr lang="fr-FR" sz="2000" dirty="0"/>
              <a:t> </a:t>
            </a:r>
            <a:r>
              <a:rPr lang="fr-FR" sz="1400" dirty="0"/>
              <a:t>(</a:t>
            </a:r>
            <a:r>
              <a:rPr lang="fr-FR" sz="2000" i="1" dirty="0"/>
              <a:t>power control, </a:t>
            </a:r>
            <a:r>
              <a:rPr lang="fr-FR" sz="2000" i="1" dirty="0" err="1"/>
              <a:t>advisory</a:t>
            </a:r>
            <a:r>
              <a:rPr lang="fr-FR" sz="2000" i="1" dirty="0"/>
              <a:t> </a:t>
            </a:r>
            <a:r>
              <a:rPr lang="fr-FR" sz="2000" i="1" dirty="0" err="1"/>
              <a:t>activities</a:t>
            </a:r>
            <a:r>
              <a:rPr lang="fr-FR" sz="2000" dirty="0"/>
              <a:t>)</a:t>
            </a:r>
            <a:endParaRPr lang="fr-FR" sz="1400" dirty="0"/>
          </a:p>
          <a:p>
            <a:r>
              <a:rPr lang="fr-FR" sz="1400" b="1" dirty="0"/>
              <a:t>= </a:t>
            </a:r>
            <a:r>
              <a:rPr lang="fr-FR" sz="2000" b="1" dirty="0"/>
              <a:t>Social </a:t>
            </a:r>
            <a:r>
              <a:rPr lang="fr-FR" sz="2000" i="1" dirty="0"/>
              <a:t>(</a:t>
            </a:r>
            <a:r>
              <a:rPr lang="fr-FR" sz="2000" i="1" dirty="0" err="1"/>
              <a:t>identity</a:t>
            </a:r>
            <a:r>
              <a:rPr lang="fr-FR" sz="2000" i="1" dirty="0"/>
              <a:t>, </a:t>
            </a:r>
            <a:r>
              <a:rPr lang="fr-FR" sz="2000" i="1" dirty="0" err="1"/>
              <a:t>deskilling</a:t>
            </a:r>
            <a:r>
              <a:rPr lang="fr-FR" sz="1400" dirty="0"/>
              <a:t>) </a:t>
            </a:r>
          </a:p>
          <a:p>
            <a:r>
              <a:rPr lang="fr-FR" sz="2000" b="1" dirty="0"/>
              <a:t>= </a:t>
            </a:r>
            <a:r>
              <a:rPr lang="fr-FR" sz="2000" b="1" dirty="0" err="1"/>
              <a:t>Sovereinty</a:t>
            </a:r>
            <a:r>
              <a:rPr lang="fr-FR" sz="2000" b="1" dirty="0"/>
              <a:t> </a:t>
            </a:r>
            <a:r>
              <a:rPr lang="fr-FR" sz="2000" b="1" dirty="0" err="1"/>
              <a:t>loss</a:t>
            </a:r>
            <a:r>
              <a:rPr lang="fr-FR" sz="2000" b="1" dirty="0"/>
              <a:t> </a:t>
            </a:r>
            <a:r>
              <a:rPr lang="fr-FR" sz="2000" i="1" dirty="0"/>
              <a:t>( from the </a:t>
            </a:r>
            <a:r>
              <a:rPr lang="fr-FR" sz="2000" i="1" dirty="0" err="1"/>
              <a:t>farmer</a:t>
            </a:r>
            <a:r>
              <a:rPr lang="fr-FR" sz="2000" i="1" dirty="0"/>
              <a:t> to the nation: data </a:t>
            </a:r>
            <a:r>
              <a:rPr lang="fr-FR" sz="2000" i="1" dirty="0" err="1"/>
              <a:t>governance</a:t>
            </a:r>
            <a:r>
              <a:rPr lang="fr-FR" sz="2000" i="1" dirty="0"/>
              <a:t>)</a:t>
            </a:r>
          </a:p>
          <a:p>
            <a:r>
              <a:rPr lang="fr-FR" sz="2000" b="1" dirty="0"/>
              <a:t>= </a:t>
            </a:r>
            <a:r>
              <a:rPr lang="fr-FR" sz="2000" b="1" dirty="0" err="1"/>
              <a:t>Ecological</a:t>
            </a:r>
            <a:r>
              <a:rPr lang="fr-FR" sz="2000" dirty="0"/>
              <a:t> </a:t>
            </a:r>
            <a:r>
              <a:rPr lang="fr-FR" sz="2000" i="1" dirty="0"/>
              <a:t>(links to nature, impact of </a:t>
            </a:r>
            <a:r>
              <a:rPr lang="fr-FR" sz="2000" i="1" dirty="0" err="1"/>
              <a:t>ICTs</a:t>
            </a:r>
            <a:r>
              <a:rPr lang="fr-FR" sz="2000" i="1" dirty="0"/>
              <a:t>, </a:t>
            </a:r>
            <a:r>
              <a:rPr lang="fr-FR" sz="2000" i="1" dirty="0" err="1"/>
              <a:t>locking</a:t>
            </a:r>
            <a:r>
              <a:rPr lang="fr-FR" sz="2000" i="1" dirty="0"/>
              <a:t>) 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413521" y="5059970"/>
            <a:ext cx="3912242" cy="7692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7" dirty="0">
                <a:solidFill>
                  <a:schemeClr val="bg1"/>
                </a:solidFill>
              </a:rPr>
              <a:t>Data &amp; </a:t>
            </a:r>
            <a:r>
              <a:rPr lang="fr-FR" sz="2267" dirty="0" err="1">
                <a:solidFill>
                  <a:schemeClr val="bg1"/>
                </a:solidFill>
              </a:rPr>
              <a:t>Knowledge</a:t>
            </a:r>
            <a:endParaRPr lang="fr-FR" sz="2267" dirty="0">
              <a:solidFill>
                <a:schemeClr val="bg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130424" y="4894215"/>
            <a:ext cx="903141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284501" y="5995022"/>
            <a:ext cx="4096867" cy="726455"/>
          </a:xfrm>
          <a:prstGeom prst="roundRect">
            <a:avLst/>
          </a:prstGeom>
          <a:solidFill>
            <a:srgbClr val="006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7" dirty="0" err="1"/>
              <a:t>Farm</a:t>
            </a:r>
            <a:r>
              <a:rPr lang="fr-FR" sz="2267" dirty="0"/>
              <a:t> management</a:t>
            </a:r>
          </a:p>
        </p:txBody>
      </p:sp>
      <p:sp>
        <p:nvSpPr>
          <p:cNvPr id="28" name="Ellipse 27"/>
          <p:cNvSpPr/>
          <p:nvPr/>
        </p:nvSpPr>
        <p:spPr>
          <a:xfrm>
            <a:off x="1037367" y="5951197"/>
            <a:ext cx="903141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6032607" y="5114787"/>
            <a:ext cx="4149361" cy="751424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7" dirty="0">
                <a:solidFill>
                  <a:schemeClr val="bg1"/>
                </a:solidFill>
              </a:rPr>
              <a:t>Territorial management</a:t>
            </a:r>
          </a:p>
        </p:txBody>
      </p:sp>
      <p:sp>
        <p:nvSpPr>
          <p:cNvPr id="30" name="Ellipse 29"/>
          <p:cNvSpPr/>
          <p:nvPr/>
        </p:nvSpPr>
        <p:spPr>
          <a:xfrm>
            <a:off x="5608860" y="5182247"/>
            <a:ext cx="830883" cy="57606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6013808" y="5995021"/>
            <a:ext cx="4168160" cy="776512"/>
          </a:xfrm>
          <a:prstGeom prst="roundRect">
            <a:avLst/>
          </a:prstGeom>
          <a:solidFill>
            <a:srgbClr val="CBCB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7" dirty="0" err="1">
                <a:solidFill>
                  <a:schemeClr val="bg1"/>
                </a:solidFill>
              </a:rPr>
              <a:t>Transforming</a:t>
            </a:r>
            <a:r>
              <a:rPr lang="fr-FR" sz="2267" dirty="0">
                <a:solidFill>
                  <a:schemeClr val="bg1"/>
                </a:solidFill>
              </a:rPr>
              <a:t> value </a:t>
            </a:r>
            <a:r>
              <a:rPr lang="fr-FR" sz="2267" dirty="0" err="1">
                <a:solidFill>
                  <a:schemeClr val="bg1"/>
                </a:solidFill>
              </a:rPr>
              <a:t>chains</a:t>
            </a:r>
            <a:endParaRPr lang="fr-FR" sz="2267" dirty="0">
              <a:solidFill>
                <a:schemeClr val="bg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5628502" y="6059606"/>
            <a:ext cx="847496" cy="5359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7113401" y="4894215"/>
            <a:ext cx="1797269" cy="1056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7183821" y="5740291"/>
            <a:ext cx="1797269" cy="1056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1A745F-AD5A-514C-8A0E-0C5FD70B5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4394" y="458373"/>
            <a:ext cx="9338983" cy="389352"/>
          </a:xfrm>
        </p:spPr>
        <p:txBody>
          <a:bodyPr/>
          <a:lstStyle/>
          <a:p>
            <a:r>
              <a:rPr lang="fr-FR" dirty="0"/>
              <a:t>Creating and sharing  data &amp; </a:t>
            </a:r>
            <a:r>
              <a:rPr lang="fr-FR" dirty="0" err="1"/>
              <a:t>knowledge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8" name="Rectangle à coins arrondis 5">
            <a:extLst>
              <a:ext uri="{FF2B5EF4-FFF2-40B4-BE49-F238E27FC236}">
                <a16:creationId xmlns:a16="http://schemas.microsoft.com/office/drawing/2014/main" id="{28B6C12D-F8FE-EF41-83F3-CECB25F6C199}"/>
              </a:ext>
            </a:extLst>
          </p:cNvPr>
          <p:cNvSpPr/>
          <p:nvPr/>
        </p:nvSpPr>
        <p:spPr>
          <a:xfrm>
            <a:off x="3479554" y="1294548"/>
            <a:ext cx="6484959" cy="1075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More and more </a:t>
            </a:r>
          </a:p>
          <a:p>
            <a:pPr algn="ctr"/>
            <a:r>
              <a:rPr lang="fr-FR" sz="3200" dirty="0" err="1"/>
              <a:t>numerous</a:t>
            </a:r>
            <a:r>
              <a:rPr lang="fr-FR" sz="3200" dirty="0"/>
              <a:t> and </a:t>
            </a:r>
            <a:r>
              <a:rPr lang="fr-FR" sz="3200" dirty="0" err="1"/>
              <a:t>heterogeneous</a:t>
            </a:r>
            <a:r>
              <a:rPr lang="fr-FR" sz="3200" dirty="0"/>
              <a:t> data</a:t>
            </a:r>
          </a:p>
        </p:txBody>
      </p:sp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AAB0FACD-A599-9446-87B2-AD936B3B19ED}"/>
              </a:ext>
            </a:extLst>
          </p:cNvPr>
          <p:cNvSpPr/>
          <p:nvPr/>
        </p:nvSpPr>
        <p:spPr>
          <a:xfrm>
            <a:off x="7105108" y="2690855"/>
            <a:ext cx="3845707" cy="1619959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Which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governance</a:t>
            </a:r>
            <a:r>
              <a:rPr lang="fr-FR" sz="2400" dirty="0">
                <a:solidFill>
                  <a:schemeClr val="tx1"/>
                </a:solidFill>
              </a:rPr>
              <a:t> ? 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fr-FR" sz="2400" dirty="0" err="1">
                <a:solidFill>
                  <a:schemeClr val="tx1"/>
                </a:solidFill>
              </a:rPr>
              <a:t>Which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equity</a:t>
            </a:r>
            <a:r>
              <a:rPr lang="fr-FR" sz="2400" dirty="0">
                <a:solidFill>
                  <a:schemeClr val="tx1"/>
                </a:solidFill>
              </a:rPr>
              <a:t> on data/ </a:t>
            </a:r>
            <a:r>
              <a:rPr lang="fr-FR" sz="2400" dirty="0" err="1">
                <a:solidFill>
                  <a:schemeClr val="tx1"/>
                </a:solidFill>
              </a:rPr>
              <a:t>knowledge</a:t>
            </a:r>
            <a:r>
              <a:rPr lang="fr-FR" sz="2400" dirty="0">
                <a:solidFill>
                  <a:schemeClr val="tx1"/>
                </a:solidFill>
              </a:rPr>
              <a:t> sharing ?</a:t>
            </a:r>
          </a:p>
        </p:txBody>
      </p:sp>
      <p:sp>
        <p:nvSpPr>
          <p:cNvPr id="20" name="Rectangle à coins arrondis 5">
            <a:extLst>
              <a:ext uri="{FF2B5EF4-FFF2-40B4-BE49-F238E27FC236}">
                <a16:creationId xmlns:a16="http://schemas.microsoft.com/office/drawing/2014/main" id="{89D9454F-7026-4947-83F2-9A5F3028B8F2}"/>
              </a:ext>
            </a:extLst>
          </p:cNvPr>
          <p:cNvSpPr/>
          <p:nvPr/>
        </p:nvSpPr>
        <p:spPr>
          <a:xfrm>
            <a:off x="2680967" y="2587438"/>
            <a:ext cx="4128459" cy="17602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</a:rPr>
              <a:t>Which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security</a:t>
            </a:r>
            <a:r>
              <a:rPr lang="fr-FR" sz="2400" dirty="0">
                <a:solidFill>
                  <a:schemeClr val="bg1"/>
                </a:solidFill>
              </a:rPr>
              <a:t> for data </a:t>
            </a:r>
            <a:r>
              <a:rPr lang="fr-FR" sz="2400" dirty="0" err="1">
                <a:solidFill>
                  <a:schemeClr val="bg1"/>
                </a:solidFill>
              </a:rPr>
              <a:t>flows</a:t>
            </a:r>
            <a:r>
              <a:rPr lang="fr-FR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Rectangle à coins arrondis 5">
            <a:extLst>
              <a:ext uri="{FF2B5EF4-FFF2-40B4-BE49-F238E27FC236}">
                <a16:creationId xmlns:a16="http://schemas.microsoft.com/office/drawing/2014/main" id="{C00195C8-7214-1748-99A6-2B19407ECCAD}"/>
              </a:ext>
            </a:extLst>
          </p:cNvPr>
          <p:cNvSpPr/>
          <p:nvPr/>
        </p:nvSpPr>
        <p:spPr>
          <a:xfrm>
            <a:off x="7074218" y="4711476"/>
            <a:ext cx="3917768" cy="1874112"/>
          </a:xfrm>
          <a:prstGeom prst="roundRect">
            <a:avLst/>
          </a:prstGeom>
          <a:solidFill>
            <a:srgbClr val="006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How to </a:t>
            </a:r>
            <a:r>
              <a:rPr lang="fr-FR" sz="2400" dirty="0" err="1">
                <a:solidFill>
                  <a:schemeClr val="bg1"/>
                </a:solidFill>
              </a:rPr>
              <a:t>hybrid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existing</a:t>
            </a:r>
            <a:r>
              <a:rPr lang="fr-FR" sz="2400" dirty="0">
                <a:solidFill>
                  <a:schemeClr val="bg1"/>
                </a:solidFill>
              </a:rPr>
              <a:t> and new </a:t>
            </a:r>
            <a:r>
              <a:rPr lang="fr-FR" sz="2400" dirty="0" err="1">
                <a:solidFill>
                  <a:schemeClr val="bg1"/>
                </a:solidFill>
              </a:rPr>
              <a:t>knowledge</a:t>
            </a:r>
            <a:r>
              <a:rPr lang="fr-FR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5" name="Rectangle à coins arrondis 5">
            <a:extLst>
              <a:ext uri="{FF2B5EF4-FFF2-40B4-BE49-F238E27FC236}">
                <a16:creationId xmlns:a16="http://schemas.microsoft.com/office/drawing/2014/main" id="{98A0B112-7FAE-9D41-9E44-657B26E1B745}"/>
              </a:ext>
            </a:extLst>
          </p:cNvPr>
          <p:cNvSpPr/>
          <p:nvPr/>
        </p:nvSpPr>
        <p:spPr>
          <a:xfrm>
            <a:off x="2716593" y="4717872"/>
            <a:ext cx="4092833" cy="2018452"/>
          </a:xfrm>
          <a:prstGeom prst="roundRect">
            <a:avLst/>
          </a:prstGeom>
          <a:solidFill>
            <a:srgbClr val="CBCB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Which</a:t>
            </a:r>
            <a:r>
              <a:rPr lang="fr-FR" sz="2400" dirty="0">
                <a:solidFill>
                  <a:schemeClr val="tx1"/>
                </a:solidFill>
              </a:rPr>
              <a:t> ontologies to </a:t>
            </a:r>
            <a:r>
              <a:rPr lang="fr-FR" sz="2400" dirty="0" err="1">
                <a:solidFill>
                  <a:schemeClr val="tx1"/>
                </a:solidFill>
              </a:rPr>
              <a:t>collect</a:t>
            </a:r>
            <a:r>
              <a:rPr lang="fr-FR" sz="2400" dirty="0">
                <a:solidFill>
                  <a:schemeClr val="tx1"/>
                </a:solidFill>
              </a:rPr>
              <a:t> &amp; </a:t>
            </a:r>
            <a:r>
              <a:rPr lang="fr-FR" sz="2400" dirty="0" err="1">
                <a:solidFill>
                  <a:schemeClr val="tx1"/>
                </a:solidFill>
              </a:rPr>
              <a:t>connect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different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pieces</a:t>
            </a:r>
            <a:r>
              <a:rPr lang="fr-FR" sz="2400" dirty="0">
                <a:solidFill>
                  <a:schemeClr val="tx1"/>
                </a:solidFill>
              </a:rPr>
              <a:t> of </a:t>
            </a:r>
            <a:r>
              <a:rPr lang="fr-FR" sz="2400" dirty="0" err="1">
                <a:solidFill>
                  <a:schemeClr val="tx1"/>
                </a:solidFill>
              </a:rPr>
              <a:t>knowledge</a:t>
            </a:r>
            <a:r>
              <a:rPr lang="fr-FR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Ellipse 35"/>
          <p:cNvSpPr/>
          <p:nvPr/>
        </p:nvSpPr>
        <p:spPr>
          <a:xfrm>
            <a:off x="1890365" y="76985"/>
            <a:ext cx="903141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1890365" y="3713205"/>
            <a:ext cx="826228" cy="6344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6608587" y="3713205"/>
            <a:ext cx="826228" cy="6344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71848" y="4310813"/>
            <a:ext cx="1952367" cy="1682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Robots </a:t>
            </a:r>
            <a:r>
              <a:rPr lang="fr-FR" dirty="0" err="1" smtClean="0">
                <a:solidFill>
                  <a:schemeClr val="tx1"/>
                </a:solidFill>
              </a:rPr>
              <a:t>need</a:t>
            </a:r>
            <a:r>
              <a:rPr lang="fr-FR" dirty="0" smtClean="0">
                <a:solidFill>
                  <a:schemeClr val="tx1"/>
                </a:solidFill>
              </a:rPr>
              <a:t> data for action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Robots </a:t>
            </a:r>
            <a:r>
              <a:rPr lang="fr-FR" dirty="0" err="1" smtClean="0">
                <a:solidFill>
                  <a:schemeClr val="tx1"/>
                </a:solidFill>
              </a:rPr>
              <a:t>generate</a:t>
            </a:r>
            <a:r>
              <a:rPr lang="fr-FR" dirty="0" smtClean="0">
                <a:solidFill>
                  <a:schemeClr val="tx1"/>
                </a:solidFill>
              </a:rPr>
              <a:t> data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action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4" grpId="0" animBg="1"/>
      <p:bldP spid="35" grpId="0" animBg="1"/>
      <p:bldP spid="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1A745F-AD5A-514C-8A0E-0C5FD70B5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6593" y="446016"/>
            <a:ext cx="9338983" cy="389352"/>
          </a:xfrm>
        </p:spPr>
        <p:txBody>
          <a:bodyPr/>
          <a:lstStyle/>
          <a:p>
            <a:r>
              <a:rPr lang="fr-FR" dirty="0" err="1" smtClean="0"/>
              <a:t>Farm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970302" y="50839"/>
            <a:ext cx="903141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9E0BBFC0-162E-4CC5-9BB3-A325CAA5ACDD}"/>
              </a:ext>
            </a:extLst>
          </p:cNvPr>
          <p:cNvSpPr txBox="1">
            <a:spLocks/>
          </p:cNvSpPr>
          <p:nvPr/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12" name="Rectangle à coins arrondis 11"/>
          <p:cNvSpPr/>
          <p:nvPr/>
        </p:nvSpPr>
        <p:spPr>
          <a:xfrm>
            <a:off x="2508434" y="2040228"/>
            <a:ext cx="2885836" cy="843651"/>
          </a:xfrm>
          <a:prstGeom prst="roundRect">
            <a:avLst/>
          </a:prstGeom>
          <a:solidFill>
            <a:srgbClr val="CBCB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>
                <a:solidFill>
                  <a:schemeClr val="bg1"/>
                </a:solidFill>
              </a:rPr>
              <a:t>Perception </a:t>
            </a:r>
          </a:p>
        </p:txBody>
      </p:sp>
      <p:sp>
        <p:nvSpPr>
          <p:cNvPr id="13" name="Rectangle à coins arrondis 7">
            <a:extLst>
              <a:ext uri="{FF2B5EF4-FFF2-40B4-BE49-F238E27FC236}">
                <a16:creationId xmlns:a16="http://schemas.microsoft.com/office/drawing/2014/main" id="{A6657B0D-61AD-5B41-B743-3B926E6EDF82}"/>
              </a:ext>
            </a:extLst>
          </p:cNvPr>
          <p:cNvSpPr/>
          <p:nvPr/>
        </p:nvSpPr>
        <p:spPr>
          <a:xfrm>
            <a:off x="8519314" y="1918404"/>
            <a:ext cx="3088719" cy="872799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 err="1">
                <a:solidFill>
                  <a:schemeClr val="bg1"/>
                </a:solidFill>
              </a:rPr>
              <a:t>Decision</a:t>
            </a:r>
            <a:r>
              <a:rPr lang="fr-FR" sz="2133" dirty="0">
                <a:solidFill>
                  <a:schemeClr val="bg1"/>
                </a:solidFill>
              </a:rPr>
              <a:t> </a:t>
            </a:r>
            <a:r>
              <a:rPr lang="fr-FR" sz="2133" dirty="0" err="1">
                <a:solidFill>
                  <a:schemeClr val="bg1"/>
                </a:solidFill>
              </a:rPr>
              <a:t>aid</a:t>
            </a:r>
            <a:endParaRPr lang="fr-FR" sz="2133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E7B8C1-555C-1C49-BE25-05A7922A30AF}"/>
              </a:ext>
            </a:extLst>
          </p:cNvPr>
          <p:cNvSpPr txBox="1"/>
          <p:nvPr/>
        </p:nvSpPr>
        <p:spPr>
          <a:xfrm>
            <a:off x="6516108" y="3190064"/>
            <a:ext cx="297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Representing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complex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socio-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agroecosystems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06215A-7A50-8C4F-A959-5F4595C8E3B0}"/>
              </a:ext>
            </a:extLst>
          </p:cNvPr>
          <p:cNvSpPr txBox="1"/>
          <p:nvPr/>
        </p:nvSpPr>
        <p:spPr>
          <a:xfrm>
            <a:off x="9653706" y="2940234"/>
            <a:ext cx="220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Integrating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expert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knowledge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D6D05C-DF2A-D748-B3A0-E902FF077953}"/>
              </a:ext>
            </a:extLst>
          </p:cNvPr>
          <p:cNvSpPr txBox="1"/>
          <p:nvPr/>
        </p:nvSpPr>
        <p:spPr>
          <a:xfrm>
            <a:off x="6529545" y="1955348"/>
            <a:ext cx="210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User-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centered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decision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aid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systems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ABD567A-C0BF-7A45-99C0-73348077C501}"/>
              </a:ext>
            </a:extLst>
          </p:cNvPr>
          <p:cNvSpPr txBox="1"/>
          <p:nvPr/>
        </p:nvSpPr>
        <p:spPr>
          <a:xfrm>
            <a:off x="8527942" y="1059567"/>
            <a:ext cx="297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Integrating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</a:rPr>
              <a:t>uncertainty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Rectangle à coins arrondis 7">
            <a:extLst>
              <a:ext uri="{FF2B5EF4-FFF2-40B4-BE49-F238E27FC236}">
                <a16:creationId xmlns:a16="http://schemas.microsoft.com/office/drawing/2014/main" id="{5278513F-F9CE-4F4C-BAC0-AC7417F506E6}"/>
              </a:ext>
            </a:extLst>
          </p:cNvPr>
          <p:cNvSpPr/>
          <p:nvPr/>
        </p:nvSpPr>
        <p:spPr>
          <a:xfrm>
            <a:off x="4536346" y="5061788"/>
            <a:ext cx="3132569" cy="842472"/>
          </a:xfrm>
          <a:prstGeom prst="roundRect">
            <a:avLst/>
          </a:prstGeom>
          <a:solidFill>
            <a:srgbClr val="006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dirty="0" err="1">
                <a:solidFill>
                  <a:schemeClr val="bg1"/>
                </a:solidFill>
              </a:rPr>
              <a:t>Robotics</a:t>
            </a:r>
            <a:endParaRPr lang="fr-FR" sz="2133" dirty="0">
              <a:solidFill>
                <a:schemeClr val="bg1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085800" y="1062703"/>
            <a:ext cx="4583003" cy="3062242"/>
            <a:chOff x="1580188" y="797027"/>
            <a:chExt cx="3437252" cy="229668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76A7D24-CE9A-8A44-9D3B-044F8483843A}"/>
                </a:ext>
              </a:extLst>
            </p:cNvPr>
            <p:cNvSpPr txBox="1"/>
            <p:nvPr/>
          </p:nvSpPr>
          <p:spPr>
            <a:xfrm>
              <a:off x="1580188" y="2193462"/>
              <a:ext cx="1646631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>
                  <a:solidFill>
                    <a:srgbClr val="699950"/>
                  </a:solidFill>
                </a:rPr>
                <a:t>Early</a:t>
              </a:r>
              <a:r>
                <a:rPr lang="fr-FR" sz="2400" dirty="0" smtClean="0">
                  <a:solidFill>
                    <a:srgbClr val="699950"/>
                  </a:solidFill>
                </a:rPr>
                <a:t> </a:t>
              </a:r>
              <a:r>
                <a:rPr lang="fr-FR" sz="2400" dirty="0" err="1">
                  <a:solidFill>
                    <a:srgbClr val="699950"/>
                  </a:solidFill>
                </a:rPr>
                <a:t>detection</a:t>
              </a:r>
              <a:r>
                <a:rPr lang="fr-FR" sz="2400" dirty="0">
                  <a:solidFill>
                    <a:srgbClr val="699950"/>
                  </a:solidFill>
                </a:rPr>
                <a:t> of </a:t>
              </a:r>
              <a:r>
                <a:rPr lang="fr-FR" sz="2400" dirty="0" err="1">
                  <a:solidFill>
                    <a:srgbClr val="699950"/>
                  </a:solidFill>
                </a:rPr>
                <a:t>disease</a:t>
              </a:r>
              <a:r>
                <a:rPr lang="fr-FR" sz="2400" dirty="0">
                  <a:solidFill>
                    <a:srgbClr val="699950"/>
                  </a:solidFill>
                </a:rPr>
                <a:t> &amp; stress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EAFACC4-E3A9-B347-B745-EADF59F614CC}"/>
                </a:ext>
              </a:extLst>
            </p:cNvPr>
            <p:cNvSpPr txBox="1"/>
            <p:nvPr/>
          </p:nvSpPr>
          <p:spPr>
            <a:xfrm>
              <a:off x="1667318" y="846932"/>
              <a:ext cx="10300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>
                  <a:solidFill>
                    <a:srgbClr val="699950"/>
                  </a:solidFill>
                </a:rPr>
                <a:t>LowCost</a:t>
              </a:r>
              <a:r>
                <a:rPr lang="fr-FR" sz="2400" dirty="0">
                  <a:solidFill>
                    <a:srgbClr val="699950"/>
                  </a:solidFill>
                </a:rPr>
                <a:t> </a:t>
              </a:r>
              <a:r>
                <a:rPr lang="fr-FR" sz="2400" dirty="0" err="1">
                  <a:solidFill>
                    <a:srgbClr val="699950"/>
                  </a:solidFill>
                </a:rPr>
                <a:t>Sensors</a:t>
              </a:r>
              <a:endParaRPr lang="fr-FR" sz="2400" dirty="0">
                <a:solidFill>
                  <a:srgbClr val="699950"/>
                </a:solidFill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6FAD253-CF54-A649-9581-682745CDCA47}"/>
                </a:ext>
              </a:extLst>
            </p:cNvPr>
            <p:cNvSpPr txBox="1"/>
            <p:nvPr/>
          </p:nvSpPr>
          <p:spPr>
            <a:xfrm>
              <a:off x="3226819" y="2363450"/>
              <a:ext cx="179062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699950"/>
                  </a:solidFill>
                </a:rPr>
                <a:t>Data fusion </a:t>
              </a:r>
              <a:endParaRPr lang="fr-FR" sz="2400" dirty="0" smtClean="0">
                <a:solidFill>
                  <a:srgbClr val="699950"/>
                </a:solidFill>
              </a:endParaRPr>
            </a:p>
            <a:p>
              <a:r>
                <a:rPr lang="fr-FR" sz="2400" dirty="0" smtClean="0">
                  <a:solidFill>
                    <a:srgbClr val="699950"/>
                  </a:solidFill>
                </a:rPr>
                <a:t>=&gt; </a:t>
              </a:r>
              <a:r>
                <a:rPr lang="fr-FR" sz="2400" dirty="0" err="1">
                  <a:solidFill>
                    <a:srgbClr val="699950"/>
                  </a:solidFill>
                </a:rPr>
                <a:t>indicators</a:t>
              </a:r>
              <a:endParaRPr lang="fr-FR" sz="2400" dirty="0">
                <a:solidFill>
                  <a:srgbClr val="699950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ED6598A-23CB-9D46-B9F0-1E373CBACA72}"/>
                </a:ext>
              </a:extLst>
            </p:cNvPr>
            <p:cNvSpPr txBox="1"/>
            <p:nvPr/>
          </p:nvSpPr>
          <p:spPr>
            <a:xfrm>
              <a:off x="2837025" y="797027"/>
              <a:ext cx="205662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>
                  <a:solidFill>
                    <a:srgbClr val="699950"/>
                  </a:solidFill>
                </a:rPr>
                <a:t>Distributed</a:t>
              </a:r>
              <a:r>
                <a:rPr lang="fr-FR" sz="2400" dirty="0">
                  <a:solidFill>
                    <a:srgbClr val="699950"/>
                  </a:solidFill>
                </a:rPr>
                <a:t> &amp; frugal </a:t>
              </a:r>
              <a:r>
                <a:rPr lang="fr-FR" sz="2400" dirty="0" smtClean="0">
                  <a:solidFill>
                    <a:srgbClr val="699950"/>
                  </a:solidFill>
                </a:rPr>
                <a:t>data </a:t>
              </a:r>
              <a:r>
                <a:rPr lang="fr-FR" sz="2400" dirty="0" err="1" smtClean="0">
                  <a:solidFill>
                    <a:srgbClr val="699950"/>
                  </a:solidFill>
                </a:rPr>
                <a:t>treatment</a:t>
              </a:r>
              <a:endParaRPr lang="fr-FR" sz="2400" dirty="0">
                <a:solidFill>
                  <a:srgbClr val="69995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762611" y="4451555"/>
            <a:ext cx="10086911" cy="2452513"/>
            <a:chOff x="1762611" y="4451555"/>
            <a:chExt cx="10086911" cy="2452513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7A4D1A8-5AA0-9C45-855A-C1A7FE5F7829}"/>
                </a:ext>
              </a:extLst>
            </p:cNvPr>
            <p:cNvSpPr txBox="1"/>
            <p:nvPr/>
          </p:nvSpPr>
          <p:spPr>
            <a:xfrm>
              <a:off x="3585814" y="6073071"/>
              <a:ext cx="3007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>
                  <a:solidFill>
                    <a:schemeClr val="accent4">
                      <a:lumMod val="50000"/>
                    </a:schemeClr>
                  </a:solidFill>
                </a:rPr>
                <a:t>Dynamic</a:t>
              </a:r>
              <a:r>
                <a:rPr lang="fr-FR" sz="2400" dirty="0">
                  <a:solidFill>
                    <a:schemeClr val="accent4">
                      <a:lumMod val="50000"/>
                    </a:schemeClr>
                  </a:solidFill>
                </a:rPr>
                <a:t> perception &amp; adaptation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6E9D512-F10F-AB4E-9313-080DB12853F4}"/>
                </a:ext>
              </a:extLst>
            </p:cNvPr>
            <p:cNvSpPr txBox="1"/>
            <p:nvPr/>
          </p:nvSpPr>
          <p:spPr>
            <a:xfrm>
              <a:off x="4456248" y="4451555"/>
              <a:ext cx="210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chemeClr val="accent4">
                      <a:lumMod val="50000"/>
                    </a:schemeClr>
                  </a:solidFill>
                </a:rPr>
                <a:t>Security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704C396-BF76-764E-916B-EED7565E0D8E}"/>
                </a:ext>
              </a:extLst>
            </p:cNvPr>
            <p:cNvSpPr txBox="1"/>
            <p:nvPr/>
          </p:nvSpPr>
          <p:spPr>
            <a:xfrm>
              <a:off x="7840419" y="5470365"/>
              <a:ext cx="40091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chemeClr val="accent4">
                      <a:lumMod val="50000"/>
                    </a:schemeClr>
                  </a:solidFill>
                </a:rPr>
                <a:t>Man-machine and machine-machine interaction &amp; coordination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19159B6-518E-2B4A-B4DD-7EA5051AC759}"/>
                </a:ext>
              </a:extLst>
            </p:cNvPr>
            <p:cNvSpPr txBox="1"/>
            <p:nvPr/>
          </p:nvSpPr>
          <p:spPr>
            <a:xfrm>
              <a:off x="1762611" y="4913220"/>
              <a:ext cx="2976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>
                  <a:solidFill>
                    <a:schemeClr val="accent4">
                      <a:lumMod val="50000"/>
                    </a:schemeClr>
                  </a:solidFill>
                </a:rPr>
                <a:t>Secured</a:t>
              </a:r>
              <a:r>
                <a:rPr lang="fr-FR" sz="2400" dirty="0">
                  <a:solidFill>
                    <a:schemeClr val="accent4">
                      <a:lumMod val="50000"/>
                    </a:schemeClr>
                  </a:solidFill>
                </a:rPr>
                <a:t> and </a:t>
              </a:r>
              <a:r>
                <a:rPr lang="fr-FR" sz="2400" dirty="0" err="1">
                  <a:solidFill>
                    <a:schemeClr val="accent4">
                      <a:lumMod val="50000"/>
                    </a:schemeClr>
                  </a:solidFill>
                </a:rPr>
                <a:t>precise</a:t>
              </a:r>
              <a:r>
                <a:rPr lang="fr-FR" sz="24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fr-FR" sz="2400" dirty="0" err="1">
                  <a:solidFill>
                    <a:schemeClr val="accent4">
                      <a:lumMod val="50000"/>
                    </a:schemeClr>
                  </a:solidFill>
                </a:rPr>
                <a:t>geolocation</a:t>
              </a:r>
              <a:endParaRPr lang="fr-FR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0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1A745F-AD5A-514C-8A0E-0C5FD70B5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6593" y="446016"/>
            <a:ext cx="9338983" cy="389352"/>
          </a:xfrm>
        </p:spPr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synergies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robotics</a:t>
            </a:r>
            <a:r>
              <a:rPr lang="fr-FR" dirty="0" smtClean="0"/>
              <a:t> &amp; AE ?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991245" y="4911811"/>
            <a:ext cx="7656682" cy="1845964"/>
            <a:chOff x="3991245" y="4911811"/>
            <a:chExt cx="7656682" cy="1845964"/>
          </a:xfrm>
        </p:grpSpPr>
        <p:sp>
          <p:nvSpPr>
            <p:cNvPr id="33" name="Rectangle à coins arrondis 7">
              <a:extLst>
                <a:ext uri="{FF2B5EF4-FFF2-40B4-BE49-F238E27FC236}">
                  <a16:creationId xmlns:a16="http://schemas.microsoft.com/office/drawing/2014/main" id="{5278513F-F9CE-4F4C-BAC0-AC7417F506E6}"/>
                </a:ext>
              </a:extLst>
            </p:cNvPr>
            <p:cNvSpPr/>
            <p:nvPr/>
          </p:nvSpPr>
          <p:spPr>
            <a:xfrm>
              <a:off x="3991245" y="5954586"/>
              <a:ext cx="3002692" cy="803189"/>
            </a:xfrm>
            <a:prstGeom prst="roundRect">
              <a:avLst/>
            </a:prstGeom>
            <a:solidFill>
              <a:srgbClr val="0065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33" dirty="0" err="1" smtClean="0">
                  <a:solidFill>
                    <a:schemeClr val="bg1"/>
                  </a:solidFill>
                </a:rPr>
                <a:t>Substituing</a:t>
              </a:r>
              <a:r>
                <a:rPr lang="fr-FR" sz="2133" dirty="0" smtClean="0">
                  <a:solidFill>
                    <a:schemeClr val="bg1"/>
                  </a:solidFill>
                </a:rPr>
                <a:t> </a:t>
              </a:r>
              <a:r>
                <a:rPr lang="fr-FR" sz="2133" dirty="0">
                  <a:solidFill>
                    <a:schemeClr val="bg1"/>
                  </a:solidFill>
                </a:rPr>
                <a:t>h</a:t>
              </a:r>
              <a:r>
                <a:rPr lang="fr-FR" sz="2133" dirty="0" smtClean="0">
                  <a:solidFill>
                    <a:schemeClr val="bg1"/>
                  </a:solidFill>
                </a:rPr>
                <a:t>erbicides</a:t>
              </a:r>
              <a:endParaRPr lang="fr-FR" sz="2133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Avec le robot Dino, le désherbage des légumes est écol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961" y="4911811"/>
              <a:ext cx="3177676" cy="178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0263637" y="6388443"/>
              <a:ext cx="138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Dino at </a:t>
              </a:r>
              <a:r>
                <a:rPr lang="fr-FR" dirty="0" err="1" smtClean="0"/>
                <a:t>work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15793" y="3658033"/>
            <a:ext cx="5862501" cy="2515885"/>
            <a:chOff x="115793" y="3658033"/>
            <a:chExt cx="5862501" cy="251588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793" y="3658033"/>
              <a:ext cx="3250256" cy="2041126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15793" y="5804586"/>
              <a:ext cx="3434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Smash (</a:t>
              </a:r>
              <a:r>
                <a:rPr lang="fr-FR" dirty="0" err="1" smtClean="0"/>
                <a:t>Yanmar</a:t>
              </a:r>
              <a:r>
                <a:rPr lang="fr-FR" dirty="0" smtClean="0"/>
                <a:t>) </a:t>
              </a:r>
              <a:r>
                <a:rPr lang="fr-FR" dirty="0" err="1" smtClean="0"/>
                <a:t>precision</a:t>
              </a:r>
              <a:r>
                <a:rPr lang="fr-FR" dirty="0" smtClean="0"/>
                <a:t> </a:t>
              </a:r>
              <a:r>
                <a:rPr lang="fr-FR" dirty="0" err="1" smtClean="0"/>
                <a:t>spraying</a:t>
              </a:r>
              <a:endParaRPr lang="fr-FR" dirty="0"/>
            </a:p>
          </p:txBody>
        </p:sp>
        <p:sp>
          <p:nvSpPr>
            <p:cNvPr id="32" name="Rectangle à coins arrondis 7">
              <a:extLst>
                <a:ext uri="{FF2B5EF4-FFF2-40B4-BE49-F238E27FC236}">
                  <a16:creationId xmlns:a16="http://schemas.microsoft.com/office/drawing/2014/main" id="{A6657B0D-61AD-5B41-B743-3B926E6EDF82}"/>
                </a:ext>
              </a:extLst>
            </p:cNvPr>
            <p:cNvSpPr/>
            <p:nvPr/>
          </p:nvSpPr>
          <p:spPr>
            <a:xfrm>
              <a:off x="3142419" y="4670910"/>
              <a:ext cx="2835875" cy="1010147"/>
            </a:xfrm>
            <a:prstGeom prst="round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33" dirty="0" err="1" smtClean="0">
                  <a:solidFill>
                    <a:schemeClr val="bg1"/>
                  </a:solidFill>
                </a:rPr>
                <a:t>Precisely</a:t>
              </a:r>
              <a:r>
                <a:rPr lang="fr-FR" sz="2133" dirty="0" smtClean="0">
                  <a:solidFill>
                    <a:schemeClr val="bg1"/>
                  </a:solidFill>
                </a:rPr>
                <a:t> </a:t>
              </a:r>
              <a:r>
                <a:rPr lang="fr-FR" sz="2133" dirty="0" err="1" smtClean="0">
                  <a:solidFill>
                    <a:schemeClr val="bg1"/>
                  </a:solidFill>
                </a:rPr>
                <a:t>applying</a:t>
              </a:r>
              <a:r>
                <a:rPr lang="fr-FR" sz="2133" dirty="0" smtClean="0">
                  <a:solidFill>
                    <a:schemeClr val="bg1"/>
                  </a:solidFill>
                </a:rPr>
                <a:t> (stimulants and </a:t>
              </a:r>
              <a:r>
                <a:rPr lang="fr-FR" sz="2133" dirty="0" err="1" smtClean="0">
                  <a:solidFill>
                    <a:schemeClr val="bg1"/>
                  </a:solidFill>
                </a:rPr>
                <a:t>biopesticides</a:t>
              </a:r>
              <a:r>
                <a:rPr lang="fr-FR" sz="2133" dirty="0" smtClean="0">
                  <a:solidFill>
                    <a:schemeClr val="bg1"/>
                  </a:solidFill>
                </a:rPr>
                <a:t>)   </a:t>
              </a:r>
              <a:endParaRPr lang="fr-FR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2330567" y="1130735"/>
            <a:ext cx="5554574" cy="2248322"/>
            <a:chOff x="2330567" y="1130735"/>
            <a:chExt cx="5554574" cy="2248322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4742" y="1130735"/>
              <a:ext cx="2188941" cy="1739621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2330567" y="2794282"/>
              <a:ext cx="3742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A breeder happy </a:t>
              </a:r>
              <a:r>
                <a:rPr lang="fr-FR" sz="1600" dirty="0" err="1" smtClean="0"/>
                <a:t>with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her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milking</a:t>
              </a:r>
              <a:r>
                <a:rPr lang="fr-FR" sz="1600" dirty="0" smtClean="0"/>
                <a:t> robot Source</a:t>
              </a:r>
              <a:r>
                <a:rPr lang="fr-FR" sz="1600" dirty="0"/>
                <a:t>: L’action agricole picarde </a:t>
              </a: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4999305" y="1138242"/>
              <a:ext cx="2885836" cy="843651"/>
            </a:xfrm>
            <a:prstGeom prst="roundRect">
              <a:avLst/>
            </a:prstGeom>
            <a:solidFill>
              <a:srgbClr val="CBCB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33" dirty="0" err="1" smtClean="0">
                  <a:solidFill>
                    <a:schemeClr val="bg1"/>
                  </a:solidFill>
                </a:rPr>
                <a:t>Improving</a:t>
              </a:r>
              <a:r>
                <a:rPr lang="fr-FR" sz="2133" dirty="0" smtClean="0">
                  <a:solidFill>
                    <a:schemeClr val="bg1"/>
                  </a:solidFill>
                </a:rPr>
                <a:t> </a:t>
              </a:r>
              <a:r>
                <a:rPr lang="fr-FR" sz="2133" dirty="0" err="1" smtClean="0">
                  <a:solidFill>
                    <a:schemeClr val="bg1"/>
                  </a:solidFill>
                </a:rPr>
                <a:t>farmer’s</a:t>
              </a:r>
              <a:r>
                <a:rPr lang="fr-FR" sz="2133" dirty="0" smtClean="0">
                  <a:solidFill>
                    <a:schemeClr val="bg1"/>
                  </a:solidFill>
                </a:rPr>
                <a:t> </a:t>
              </a:r>
              <a:r>
                <a:rPr lang="fr-FR" sz="2133" dirty="0" err="1" smtClean="0">
                  <a:solidFill>
                    <a:schemeClr val="bg1"/>
                  </a:solidFill>
                </a:rPr>
                <a:t>quality</a:t>
              </a:r>
              <a:r>
                <a:rPr lang="fr-FR" sz="2133" dirty="0" smtClean="0">
                  <a:solidFill>
                    <a:schemeClr val="bg1"/>
                  </a:solidFill>
                </a:rPr>
                <a:t> of Life </a:t>
              </a:r>
              <a:endParaRPr lang="fr-FR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541707" y="2213380"/>
            <a:ext cx="9301559" cy="2426752"/>
            <a:chOff x="3541707" y="2213380"/>
            <a:chExt cx="9301559" cy="242675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0406" y="2213380"/>
              <a:ext cx="1644735" cy="206385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94017" y="2231206"/>
              <a:ext cx="1492327" cy="202575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95220" y="2249108"/>
              <a:ext cx="2168412" cy="1988993"/>
            </a:xfrm>
            <a:prstGeom prst="rect">
              <a:avLst/>
            </a:prstGeom>
          </p:spPr>
        </p:pic>
        <p:sp>
          <p:nvSpPr>
            <p:cNvPr id="36" name="Rectangle à coins arrondis 7">
              <a:extLst>
                <a:ext uri="{FF2B5EF4-FFF2-40B4-BE49-F238E27FC236}">
                  <a16:creationId xmlns:a16="http://schemas.microsoft.com/office/drawing/2014/main" id="{A6657B0D-61AD-5B41-B743-3B926E6EDF82}"/>
                </a:ext>
              </a:extLst>
            </p:cNvPr>
            <p:cNvSpPr/>
            <p:nvPr/>
          </p:nvSpPr>
          <p:spPr>
            <a:xfrm>
              <a:off x="3541707" y="3536528"/>
              <a:ext cx="2835875" cy="1010147"/>
            </a:xfrm>
            <a:prstGeom prst="roundRect">
              <a:avLst/>
            </a:prstGeom>
            <a:solidFill>
              <a:srgbClr val="137D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33" dirty="0" err="1" smtClean="0">
                  <a:solidFill>
                    <a:schemeClr val="bg1"/>
                  </a:solidFill>
                </a:rPr>
                <a:t>Cropping</a:t>
              </a:r>
              <a:r>
                <a:rPr lang="fr-FR" sz="2133" dirty="0" smtClean="0">
                  <a:solidFill>
                    <a:schemeClr val="bg1"/>
                  </a:solidFill>
                </a:rPr>
                <a:t> </a:t>
              </a:r>
              <a:r>
                <a:rPr lang="fr-FR" sz="2133" dirty="0" err="1" smtClean="0">
                  <a:solidFill>
                    <a:schemeClr val="bg1"/>
                  </a:solidFill>
                </a:rPr>
                <a:t>Diversity</a:t>
              </a:r>
              <a:r>
                <a:rPr lang="fr-FR" sz="2133" dirty="0" smtClean="0">
                  <a:solidFill>
                    <a:schemeClr val="bg1"/>
                  </a:solidFill>
                </a:rPr>
                <a:t> (pixel </a:t>
              </a:r>
              <a:r>
                <a:rPr lang="fr-FR" sz="2133" dirty="0" err="1" smtClean="0">
                  <a:solidFill>
                    <a:schemeClr val="bg1"/>
                  </a:solidFill>
                </a:rPr>
                <a:t>cropping</a:t>
              </a:r>
              <a:r>
                <a:rPr lang="fr-FR" sz="2133" dirty="0" smtClean="0">
                  <a:solidFill>
                    <a:schemeClr val="bg1"/>
                  </a:solidFill>
                </a:rPr>
                <a:t>)   </a:t>
              </a:r>
              <a:endParaRPr lang="fr-FR" sz="2133" dirty="0">
                <a:solidFill>
                  <a:schemeClr val="bg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348218" y="4301578"/>
              <a:ext cx="64950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Pixel </a:t>
              </a:r>
              <a:r>
                <a:rPr lang="fr-FR" sz="1600" dirty="0" err="1" smtClean="0"/>
                <a:t>Farming</a:t>
              </a:r>
              <a:r>
                <a:rPr lang="fr-FR" sz="1600" dirty="0" smtClean="0"/>
                <a:t>           Pixel </a:t>
              </a:r>
              <a:r>
                <a:rPr lang="fr-FR" sz="1600" dirty="0" err="1" smtClean="0"/>
                <a:t>Cropping</a:t>
              </a:r>
              <a:r>
                <a:rPr lang="fr-FR" sz="1600" dirty="0" smtClean="0"/>
                <a:t> (WUR)       </a:t>
              </a:r>
              <a:r>
                <a:rPr lang="fr-FR" sz="1600" dirty="0" err="1" smtClean="0"/>
                <a:t>Agroforestry</a:t>
              </a:r>
              <a:r>
                <a:rPr lang="fr-FR" sz="1600" dirty="0" smtClean="0"/>
                <a:t> (</a:t>
              </a:r>
              <a:r>
                <a:rPr lang="fr-FR" sz="1600" dirty="0" err="1" smtClean="0"/>
                <a:t>PretaTerra</a:t>
              </a:r>
              <a:r>
                <a:rPr lang="fr-FR" sz="1600" dirty="0" smtClean="0"/>
                <a:t>)           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7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4">
            <a:extLst>
              <a:ext uri="{FF2B5EF4-FFF2-40B4-BE49-F238E27FC236}">
                <a16:creationId xmlns:a16="http://schemas.microsoft.com/office/drawing/2014/main" id="{9E0BBFC0-162E-4CC5-9BB3-A325CAA5ACDD}"/>
              </a:ext>
            </a:extLst>
          </p:cNvPr>
          <p:cNvSpPr txBox="1">
            <a:spLocks/>
          </p:cNvSpPr>
          <p:nvPr/>
        </p:nvSpPr>
        <p:spPr>
          <a:xfrm>
            <a:off x="10945666" y="6771798"/>
            <a:ext cx="731600" cy="5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2" name="Rectangle à coins arrondis 31"/>
          <p:cNvSpPr/>
          <p:nvPr/>
        </p:nvSpPr>
        <p:spPr>
          <a:xfrm>
            <a:off x="4696417" y="1782553"/>
            <a:ext cx="1796256" cy="8578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rgbClr val="002060"/>
                </a:solidFill>
              </a:rPr>
              <a:t>Helping farmers in farm management</a:t>
            </a:r>
            <a:endParaRPr lang="fr-FR" sz="1467" dirty="0">
              <a:solidFill>
                <a:srgbClr val="00206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652823" y="1782552"/>
            <a:ext cx="2632528" cy="82852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rgbClr val="002060"/>
                </a:solidFill>
              </a:rPr>
              <a:t>Accompanying the collective management of territories</a:t>
            </a:r>
            <a:endParaRPr lang="fr-FR" sz="1467" dirty="0">
              <a:solidFill>
                <a:srgbClr val="00206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2701297" y="1774406"/>
            <a:ext cx="1791520" cy="86601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rgbClr val="002060"/>
                </a:solidFill>
              </a:rPr>
              <a:t>Creating and sharing  data &amp; knowledge</a:t>
            </a:r>
            <a:endParaRPr lang="fr-FR" sz="1467" dirty="0">
              <a:solidFill>
                <a:srgbClr val="00206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9510671" y="1774407"/>
            <a:ext cx="1873836" cy="83666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rgbClr val="002060"/>
                </a:solidFill>
              </a:rPr>
              <a:t>Transforming value chains</a:t>
            </a:r>
            <a:endParaRPr lang="fr-FR" sz="1467" dirty="0">
              <a:solidFill>
                <a:srgbClr val="00206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3024446" y="4931117"/>
            <a:ext cx="3544289" cy="812115"/>
          </a:xfrm>
          <a:prstGeom prst="roundRect">
            <a:avLst/>
          </a:prstGeom>
          <a:solidFill>
            <a:srgbClr val="006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67" dirty="0" err="1">
                <a:solidFill>
                  <a:schemeClr val="bg1"/>
                </a:solidFill>
              </a:rPr>
              <a:t>Frugality</a:t>
            </a:r>
            <a:r>
              <a:rPr lang="fr-FR" sz="2667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400" i="1" dirty="0">
                <a:solidFill>
                  <a:schemeClr val="bg1"/>
                </a:solidFill>
              </a:rPr>
              <a:t>(Green IT)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6323572" y="5977388"/>
            <a:ext cx="4631972" cy="812115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67" dirty="0">
                <a:solidFill>
                  <a:schemeClr val="bg1"/>
                </a:solidFill>
              </a:rPr>
              <a:t>Confidence (</a:t>
            </a:r>
            <a:r>
              <a:rPr lang="fr-FR" sz="2667" dirty="0" err="1">
                <a:solidFill>
                  <a:schemeClr val="bg1"/>
                </a:solidFill>
              </a:rPr>
              <a:t>security</a:t>
            </a:r>
            <a:r>
              <a:rPr lang="fr-FR" sz="2667" dirty="0">
                <a:solidFill>
                  <a:schemeClr val="bg1"/>
                </a:solidFill>
              </a:rPr>
              <a:t>, </a:t>
            </a:r>
            <a:r>
              <a:rPr lang="fr-FR" sz="2667" dirty="0" err="1">
                <a:solidFill>
                  <a:schemeClr val="bg1"/>
                </a:solidFill>
              </a:rPr>
              <a:t>transparency</a:t>
            </a:r>
            <a:r>
              <a:rPr lang="fr-FR" sz="2667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2583342" y="2755878"/>
            <a:ext cx="4210552" cy="81211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67" dirty="0" err="1">
                <a:solidFill>
                  <a:schemeClr val="bg1"/>
                </a:solidFill>
              </a:rPr>
              <a:t>Holistic</a:t>
            </a:r>
            <a:r>
              <a:rPr lang="fr-FR" sz="2667" dirty="0">
                <a:solidFill>
                  <a:schemeClr val="bg1"/>
                </a:solidFill>
              </a:rPr>
              <a:t> </a:t>
            </a:r>
            <a:r>
              <a:rPr lang="fr-FR" sz="2667" dirty="0" err="1">
                <a:solidFill>
                  <a:schemeClr val="bg1"/>
                </a:solidFill>
              </a:rPr>
              <a:t>Approach</a:t>
            </a:r>
            <a:endParaRPr lang="fr-FR" sz="2667" dirty="0">
              <a:solidFill>
                <a:schemeClr val="bg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6315157" y="3782500"/>
            <a:ext cx="4648803" cy="904892"/>
          </a:xfrm>
          <a:prstGeom prst="roundRect">
            <a:avLst/>
          </a:prstGeom>
          <a:solidFill>
            <a:srgbClr val="CBCB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67" dirty="0" err="1">
                <a:solidFill>
                  <a:schemeClr val="bg1"/>
                </a:solidFill>
              </a:rPr>
              <a:t>Searching</a:t>
            </a:r>
            <a:r>
              <a:rPr lang="fr-FR" sz="2667" dirty="0">
                <a:solidFill>
                  <a:schemeClr val="bg1"/>
                </a:solidFill>
              </a:rPr>
              <a:t> </a:t>
            </a:r>
            <a:r>
              <a:rPr lang="fr-FR" sz="2667" dirty="0" err="1">
                <a:solidFill>
                  <a:schemeClr val="bg1"/>
                </a:solidFill>
              </a:rPr>
              <a:t>Resilience</a:t>
            </a:r>
            <a:r>
              <a:rPr lang="fr-FR" sz="2667" dirty="0">
                <a:solidFill>
                  <a:schemeClr val="bg1"/>
                </a:solidFill>
              </a:rPr>
              <a:t> not optimum</a:t>
            </a:r>
          </a:p>
        </p:txBody>
      </p:sp>
      <p:sp>
        <p:nvSpPr>
          <p:cNvPr id="40" name="Ellipse 39"/>
          <p:cNvSpPr/>
          <p:nvPr/>
        </p:nvSpPr>
        <p:spPr>
          <a:xfrm>
            <a:off x="3236875" y="1139048"/>
            <a:ext cx="672075" cy="5760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Ellipse 40"/>
          <p:cNvSpPr/>
          <p:nvPr/>
        </p:nvSpPr>
        <p:spPr>
          <a:xfrm>
            <a:off x="5176518" y="1139042"/>
            <a:ext cx="672075" cy="5760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699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Ellipse 41"/>
          <p:cNvSpPr/>
          <p:nvPr/>
        </p:nvSpPr>
        <p:spPr>
          <a:xfrm>
            <a:off x="7588557" y="1118934"/>
            <a:ext cx="618304" cy="5760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Ellipse 42"/>
          <p:cNvSpPr/>
          <p:nvPr/>
        </p:nvSpPr>
        <p:spPr>
          <a:xfrm>
            <a:off x="10080305" y="1159072"/>
            <a:ext cx="630667" cy="53592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1C1A745F-AD5A-514C-8A0E-0C5FD70B5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6593" y="446016"/>
            <a:ext cx="9338983" cy="389352"/>
          </a:xfrm>
        </p:spPr>
        <p:txBody>
          <a:bodyPr/>
          <a:lstStyle/>
          <a:p>
            <a:r>
              <a:rPr lang="fr-FR" dirty="0" smtClean="0"/>
              <a:t>Transversal issues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9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4">
            <a:extLst>
              <a:ext uri="{FF2B5EF4-FFF2-40B4-BE49-F238E27FC236}">
                <a16:creationId xmlns:a16="http://schemas.microsoft.com/office/drawing/2014/main" id="{9E0BBFC0-162E-4CC5-9BB3-A325CAA5ACDD}"/>
              </a:ext>
            </a:extLst>
          </p:cNvPr>
          <p:cNvSpPr txBox="1">
            <a:spLocks/>
          </p:cNvSpPr>
          <p:nvPr/>
        </p:nvSpPr>
        <p:spPr>
          <a:xfrm>
            <a:off x="10945666" y="6771798"/>
            <a:ext cx="731600" cy="5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1C1A745F-AD5A-514C-8A0E-0C5FD70B5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6593" y="446016"/>
            <a:ext cx="9338983" cy="389352"/>
          </a:xfrm>
        </p:spPr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 home messages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956447" y="2369250"/>
            <a:ext cx="8348039" cy="1145180"/>
          </a:xfrm>
          <a:prstGeom prst="roundRect">
            <a:avLst/>
          </a:prstGeom>
          <a:solidFill>
            <a:srgbClr val="006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b="1" dirty="0" err="1">
                <a:solidFill>
                  <a:schemeClr val="bg1"/>
                </a:solidFill>
              </a:rPr>
              <a:t>Research</a:t>
            </a:r>
            <a:r>
              <a:rPr lang="fr-FR" sz="2133" b="1" dirty="0">
                <a:solidFill>
                  <a:schemeClr val="bg1"/>
                </a:solidFill>
              </a:rPr>
              <a:t> must </a:t>
            </a:r>
            <a:r>
              <a:rPr lang="fr-FR" sz="2133" b="1" dirty="0" err="1">
                <a:solidFill>
                  <a:schemeClr val="bg1"/>
                </a:solidFill>
              </a:rPr>
              <a:t>target</a:t>
            </a:r>
            <a:r>
              <a:rPr lang="fr-FR" sz="2133" b="1" dirty="0">
                <a:solidFill>
                  <a:schemeClr val="bg1"/>
                </a:solidFill>
              </a:rPr>
              <a:t> « </a:t>
            </a:r>
            <a:r>
              <a:rPr lang="fr-FR" sz="2133" b="1" dirty="0" err="1">
                <a:solidFill>
                  <a:schemeClr val="bg1"/>
                </a:solidFill>
              </a:rPr>
              <a:t>responsible</a:t>
            </a:r>
            <a:r>
              <a:rPr lang="fr-FR" sz="2133" b="1" dirty="0">
                <a:solidFill>
                  <a:schemeClr val="bg1"/>
                </a:solidFill>
              </a:rPr>
              <a:t> digital agriculture  » (RRI) =&gt; inclusion of </a:t>
            </a:r>
            <a:r>
              <a:rPr lang="fr-FR" sz="2133" b="1" dirty="0" err="1">
                <a:solidFill>
                  <a:schemeClr val="bg1"/>
                </a:solidFill>
              </a:rPr>
              <a:t>users</a:t>
            </a:r>
            <a:r>
              <a:rPr lang="fr-FR" sz="2133" b="1" dirty="0">
                <a:solidFill>
                  <a:schemeClr val="bg1"/>
                </a:solidFill>
              </a:rPr>
              <a:t> &amp; anticipation of impacts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787720" y="5538385"/>
            <a:ext cx="7080448" cy="909668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b="1" dirty="0">
                <a:solidFill>
                  <a:schemeClr val="bg1"/>
                </a:solidFill>
              </a:rPr>
              <a:t>Inter- and </a:t>
            </a:r>
            <a:r>
              <a:rPr lang="fr-FR" sz="2133" b="1" dirty="0" err="1">
                <a:solidFill>
                  <a:schemeClr val="bg1"/>
                </a:solidFill>
              </a:rPr>
              <a:t>trans-disciplinary</a:t>
            </a:r>
            <a:r>
              <a:rPr lang="fr-FR" sz="2133" b="1" dirty="0">
                <a:solidFill>
                  <a:schemeClr val="bg1"/>
                </a:solidFill>
              </a:rPr>
              <a:t> R&amp;I </a:t>
            </a:r>
            <a:r>
              <a:rPr lang="fr-FR" sz="2133" b="1" dirty="0" err="1">
                <a:solidFill>
                  <a:schemeClr val="bg1"/>
                </a:solidFill>
              </a:rPr>
              <a:t>is</a:t>
            </a:r>
            <a:r>
              <a:rPr lang="fr-FR" sz="2133" b="1" dirty="0">
                <a:solidFill>
                  <a:schemeClr val="bg1"/>
                </a:solidFill>
              </a:rPr>
              <a:t> </a:t>
            </a:r>
            <a:r>
              <a:rPr lang="fr-FR" sz="2133" b="1" dirty="0" err="1">
                <a:solidFill>
                  <a:schemeClr val="bg1"/>
                </a:solidFill>
              </a:rPr>
              <a:t>needed</a:t>
            </a:r>
            <a:endParaRPr lang="fr-FR" sz="2133" b="1" dirty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956447" y="1248012"/>
            <a:ext cx="8115069" cy="9203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b="1" dirty="0" err="1">
                <a:solidFill>
                  <a:schemeClr val="bg1"/>
                </a:solidFill>
              </a:rPr>
              <a:t>Several</a:t>
            </a:r>
            <a:r>
              <a:rPr lang="fr-FR" sz="2133" b="1" dirty="0">
                <a:solidFill>
                  <a:schemeClr val="bg1"/>
                </a:solidFill>
              </a:rPr>
              <a:t> agricultures =&gt; </a:t>
            </a:r>
            <a:r>
              <a:rPr lang="fr-FR" sz="2133" b="1" dirty="0" err="1">
                <a:solidFill>
                  <a:schemeClr val="bg1"/>
                </a:solidFill>
              </a:rPr>
              <a:t>several</a:t>
            </a:r>
            <a:r>
              <a:rPr lang="fr-FR" sz="2133" b="1" dirty="0">
                <a:solidFill>
                  <a:schemeClr val="bg1"/>
                </a:solidFill>
              </a:rPr>
              <a:t> digital </a:t>
            </a:r>
            <a:r>
              <a:rPr lang="fr-FR" sz="2000" b="1" dirty="0">
                <a:solidFill>
                  <a:schemeClr val="bg1"/>
                </a:solidFill>
              </a:rPr>
              <a:t>technologies (</a:t>
            </a:r>
            <a:r>
              <a:rPr lang="fr-FR" sz="2000" b="1" i="1" dirty="0" err="1">
                <a:solidFill>
                  <a:schemeClr val="bg1"/>
                </a:solidFill>
              </a:rPr>
              <a:t>Schnebelin</a:t>
            </a:r>
            <a:r>
              <a:rPr lang="fr-FR" sz="2000" b="1" i="1" dirty="0">
                <a:solidFill>
                  <a:schemeClr val="bg1"/>
                </a:solidFill>
              </a:rPr>
              <a:t> et al., 2021</a:t>
            </a:r>
            <a:r>
              <a:rPr lang="fr-FR" sz="20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187357" y="3761197"/>
            <a:ext cx="8017164" cy="1559789"/>
          </a:xfrm>
          <a:prstGeom prst="roundRect">
            <a:avLst/>
          </a:prstGeom>
          <a:solidFill>
            <a:srgbClr val="CBCB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33" b="1" dirty="0" err="1">
                <a:solidFill>
                  <a:schemeClr val="bg1"/>
                </a:solidFill>
              </a:rPr>
              <a:t>Bottlenecks</a:t>
            </a:r>
            <a:r>
              <a:rPr lang="fr-FR" sz="2133" b="1" dirty="0">
                <a:solidFill>
                  <a:schemeClr val="bg1"/>
                </a:solidFill>
              </a:rPr>
              <a:t> are </a:t>
            </a:r>
            <a:r>
              <a:rPr lang="fr-FR" sz="2133" b="1" dirty="0" err="1">
                <a:solidFill>
                  <a:schemeClr val="bg1"/>
                </a:solidFill>
              </a:rPr>
              <a:t>technical</a:t>
            </a:r>
            <a:r>
              <a:rPr lang="fr-FR" sz="2133" b="1" dirty="0">
                <a:solidFill>
                  <a:schemeClr val="bg1"/>
                </a:solidFill>
              </a:rPr>
              <a:t> but </a:t>
            </a:r>
            <a:r>
              <a:rPr lang="fr-FR" sz="2133" b="1" dirty="0" err="1">
                <a:solidFill>
                  <a:schemeClr val="bg1"/>
                </a:solidFill>
              </a:rPr>
              <a:t>also</a:t>
            </a:r>
            <a:r>
              <a:rPr lang="fr-FR" sz="2133" b="1" dirty="0">
                <a:solidFill>
                  <a:schemeClr val="bg1"/>
                </a:solidFill>
              </a:rPr>
              <a:t> </a:t>
            </a:r>
            <a:r>
              <a:rPr lang="fr-FR" sz="2133" b="1" dirty="0" err="1">
                <a:solidFill>
                  <a:schemeClr val="bg1"/>
                </a:solidFill>
              </a:rPr>
              <a:t>organisational</a:t>
            </a:r>
            <a:r>
              <a:rPr lang="fr-FR" sz="2133" b="1" dirty="0">
                <a:solidFill>
                  <a:schemeClr val="bg1"/>
                </a:solidFill>
              </a:rPr>
              <a:t>, </a:t>
            </a:r>
            <a:r>
              <a:rPr lang="fr-FR" sz="2133" b="1" dirty="0" err="1">
                <a:solidFill>
                  <a:schemeClr val="bg1"/>
                </a:solidFill>
              </a:rPr>
              <a:t>economical</a:t>
            </a:r>
            <a:r>
              <a:rPr lang="fr-FR" sz="2133" b="1" dirty="0">
                <a:solidFill>
                  <a:schemeClr val="bg1"/>
                </a:solidFill>
              </a:rPr>
              <a:t>, social =&gt; </a:t>
            </a:r>
          </a:p>
          <a:p>
            <a:pPr algn="ctr"/>
            <a:r>
              <a:rPr lang="fr-FR" sz="2133" b="1" dirty="0" err="1">
                <a:solidFill>
                  <a:schemeClr val="bg1"/>
                </a:solidFill>
              </a:rPr>
              <a:t>mobilising</a:t>
            </a:r>
            <a:r>
              <a:rPr lang="fr-FR" sz="2133" b="1" dirty="0">
                <a:solidFill>
                  <a:schemeClr val="bg1"/>
                </a:solidFill>
              </a:rPr>
              <a:t> digital sciences, SHS, </a:t>
            </a:r>
            <a:r>
              <a:rPr lang="fr-FR" sz="2133" b="1" dirty="0" err="1">
                <a:solidFill>
                  <a:schemeClr val="bg1"/>
                </a:solidFill>
              </a:rPr>
              <a:t>economical</a:t>
            </a:r>
            <a:r>
              <a:rPr lang="fr-FR" sz="2133" b="1" dirty="0">
                <a:solidFill>
                  <a:schemeClr val="bg1"/>
                </a:solidFill>
              </a:rPr>
              <a:t> and management sciences, </a:t>
            </a:r>
            <a:r>
              <a:rPr lang="fr-FR" sz="2133" b="1" dirty="0" err="1">
                <a:solidFill>
                  <a:schemeClr val="bg1"/>
                </a:solidFill>
              </a:rPr>
              <a:t>political</a:t>
            </a:r>
            <a:r>
              <a:rPr lang="fr-FR" sz="2133" b="1" dirty="0">
                <a:solidFill>
                  <a:schemeClr val="bg1"/>
                </a:solidFill>
              </a:rPr>
              <a:t> sciences.</a:t>
            </a:r>
          </a:p>
        </p:txBody>
      </p:sp>
    </p:spTree>
    <p:extLst>
      <p:ext uri="{BB962C8B-B14F-4D97-AF65-F5344CB8AC3E}">
        <p14:creationId xmlns:p14="http://schemas.microsoft.com/office/powerpoint/2010/main" val="9696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 err="1" smtClean="0"/>
              <a:t>Thank</a:t>
            </a:r>
            <a:r>
              <a:rPr lang="fr-FR" sz="3200" dirty="0" smtClean="0"/>
              <a:t> </a:t>
            </a:r>
            <a:r>
              <a:rPr lang="fr-FR" sz="3200" dirty="0" err="1" smtClean="0"/>
              <a:t>you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1748408" y="6504997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FCDAD0-F52D-42BB-9B36-47E383036B24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0978" y="2619250"/>
            <a:ext cx="840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137D73"/>
                </a:solidFill>
                <a:latin typeface="Montserrat" panose="00000500000000000000" pitchFamily="2" charset="0"/>
              </a:rPr>
              <a:t>www.occitanum.fr</a:t>
            </a:r>
            <a:endParaRPr lang="fr-FR" sz="2800" dirty="0">
              <a:solidFill>
                <a:srgbClr val="137D73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 6" descr="C:\Users\veronique.bellon\Downloads\e2b1c8d70645ea2a6277d9ed89fb618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87" y="3007256"/>
            <a:ext cx="1120140" cy="11201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2555215" y="4102447"/>
            <a:ext cx="25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Le </a:t>
            </a:r>
            <a:r>
              <a:rPr lang="fr-FR" dirty="0"/>
              <a:t>L</a:t>
            </a:r>
            <a:r>
              <a:rPr lang="fr-FR" dirty="0" smtClean="0"/>
              <a:t>ivre Blanc</a:t>
            </a:r>
            <a:br>
              <a:rPr lang="fr-FR" dirty="0" smtClean="0"/>
            </a:br>
            <a:r>
              <a:rPr lang="fr-FR" dirty="0" smtClean="0"/>
              <a:t>Agriculture et Numérique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55" y="3007255"/>
            <a:ext cx="1128995" cy="109519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283766" y="4127396"/>
            <a:ext cx="265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The White Book</a:t>
            </a:r>
          </a:p>
          <a:p>
            <a:pPr algn="ctr"/>
            <a:r>
              <a:rPr lang="fr-FR" dirty="0" smtClean="0"/>
              <a:t>Agriculture &amp; Digital </a:t>
            </a:r>
            <a:r>
              <a:rPr lang="fr-FR" dirty="0" err="1" smtClean="0"/>
              <a:t>Techs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3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39279</TotalTime>
  <Words>431</Words>
  <Application>Microsoft Office PowerPoint</Application>
  <PresentationFormat>Grand écran</PresentationFormat>
  <Paragraphs>110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Montserrat</vt:lpstr>
      <vt:lpstr>Poppins</vt:lpstr>
      <vt:lpstr>Poppins Light</vt:lpstr>
      <vt:lpstr>Poppins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Clemence Tourneur</dc:creator>
  <cp:lastModifiedBy>marot</cp:lastModifiedBy>
  <cp:revision>177</cp:revision>
  <cp:lastPrinted>2023-06-14T07:03:25Z</cp:lastPrinted>
  <dcterms:created xsi:type="dcterms:W3CDTF">2023-03-17T14:56:58Z</dcterms:created>
  <dcterms:modified xsi:type="dcterms:W3CDTF">2024-05-28T17:14:37Z</dcterms:modified>
</cp:coreProperties>
</file>