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295" r:id="rId3"/>
    <p:sldId id="288" r:id="rId4"/>
    <p:sldId id="289" r:id="rId5"/>
    <p:sldId id="290" r:id="rId6"/>
    <p:sldId id="294" r:id="rId7"/>
    <p:sldId id="291" r:id="rId8"/>
    <p:sldId id="292" r:id="rId9"/>
    <p:sldId id="296" r:id="rId10"/>
    <p:sldId id="297" r:id="rId11"/>
    <p:sldId id="298" r:id="rId12"/>
    <p:sldId id="299" r:id="rId13"/>
    <p:sldId id="300" r:id="rId14"/>
    <p:sldId id="301" r:id="rId15"/>
    <p:sldId id="302" r:id="rId16"/>
    <p:sldId id="303" r:id="rId17"/>
    <p:sldId id="278" r:id="rId18"/>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7D73"/>
    <a:srgbClr val="083763"/>
    <a:srgbClr val="F88D34"/>
    <a:srgbClr val="C5081E"/>
    <a:srgbClr val="186F5A"/>
    <a:srgbClr val="FDCC0F"/>
    <a:srgbClr val="C7071E"/>
    <a:srgbClr val="FEDF7B"/>
    <a:srgbClr val="FECD26"/>
    <a:srgbClr val="113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66" autoAdjust="0"/>
    <p:restoredTop sz="77132" autoAdjust="0"/>
  </p:normalViewPr>
  <p:slideViewPr>
    <p:cSldViewPr snapToGrid="0">
      <p:cViewPr varScale="1">
        <p:scale>
          <a:sx n="64" d="100"/>
          <a:sy n="64" d="100"/>
        </p:scale>
        <p:origin x="979" y="67"/>
      </p:cViewPr>
      <p:guideLst/>
    </p:cSldViewPr>
  </p:slideViewPr>
  <p:notesTextViewPr>
    <p:cViewPr>
      <p:scale>
        <a:sx n="1" d="1"/>
        <a:sy n="1" d="1"/>
      </p:scale>
      <p:origin x="0" y="0"/>
    </p:cViewPr>
  </p:notesTextViewPr>
  <p:notesViewPr>
    <p:cSldViewPr snapToGrid="0">
      <p:cViewPr varScale="1">
        <p:scale>
          <a:sx n="87" d="100"/>
          <a:sy n="87" d="100"/>
        </p:scale>
        <p:origin x="39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the0m\Cozy%20Drive\AGRO\Th&#232;ses\Agriculture%20num&#233;rique\Donn&#233;es\Robot%20scientom&#233;trie\WOS%20Scientom&#233;trie_agricultural_robot_09-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'Publi par année'!$B$1</c:f>
              <c:strCache>
                <c:ptCount val="1"/>
                <c:pt idx="0">
                  <c:v>Record Count</c:v>
                </c:pt>
              </c:strCache>
            </c:strRef>
          </c:tx>
          <c:spPr>
            <a:solidFill>
              <a:schemeClr val="tx1">
                <a:lumMod val="50000"/>
                <a:lumOff val="50000"/>
              </a:schemeClr>
            </a:solidFill>
            <a:ln>
              <a:noFill/>
            </a:ln>
            <a:effectLst/>
          </c:spPr>
          <c:invertIfNegative val="0"/>
          <c:cat>
            <c:strRef>
              <c:f>'Publi par année'!$A$2:$A$39</c:f>
              <c:strCache>
                <c:ptCount val="38"/>
                <c:pt idx="0">
                  <c:v>1982</c:v>
                </c:pt>
                <c:pt idx="1">
                  <c:v>1983</c:v>
                </c:pt>
                <c:pt idx="2">
                  <c:v>1984</c:v>
                </c:pt>
                <c:pt idx="3">
                  <c:v>1987</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strCache>
            </c:strRef>
          </c:cat>
          <c:val>
            <c:numRef>
              <c:f>'Publi par année'!$B$2:$B$39</c:f>
              <c:numCache>
                <c:formatCode>General</c:formatCode>
                <c:ptCount val="38"/>
                <c:pt idx="0">
                  <c:v>1</c:v>
                </c:pt>
                <c:pt idx="1">
                  <c:v>3</c:v>
                </c:pt>
                <c:pt idx="2">
                  <c:v>5</c:v>
                </c:pt>
                <c:pt idx="3">
                  <c:v>1</c:v>
                </c:pt>
                <c:pt idx="4">
                  <c:v>4</c:v>
                </c:pt>
                <c:pt idx="5">
                  <c:v>7</c:v>
                </c:pt>
                <c:pt idx="6">
                  <c:v>3</c:v>
                </c:pt>
                <c:pt idx="7">
                  <c:v>4</c:v>
                </c:pt>
                <c:pt idx="8">
                  <c:v>4</c:v>
                </c:pt>
                <c:pt idx="9">
                  <c:v>3</c:v>
                </c:pt>
                <c:pt idx="10">
                  <c:v>4</c:v>
                </c:pt>
                <c:pt idx="11">
                  <c:v>3</c:v>
                </c:pt>
                <c:pt idx="12">
                  <c:v>8</c:v>
                </c:pt>
                <c:pt idx="13">
                  <c:v>5</c:v>
                </c:pt>
                <c:pt idx="14">
                  <c:v>4</c:v>
                </c:pt>
                <c:pt idx="15">
                  <c:v>4</c:v>
                </c:pt>
                <c:pt idx="16">
                  <c:v>4</c:v>
                </c:pt>
                <c:pt idx="17">
                  <c:v>10</c:v>
                </c:pt>
                <c:pt idx="18">
                  <c:v>9</c:v>
                </c:pt>
                <c:pt idx="19">
                  <c:v>3</c:v>
                </c:pt>
                <c:pt idx="20">
                  <c:v>4</c:v>
                </c:pt>
                <c:pt idx="21">
                  <c:v>10</c:v>
                </c:pt>
                <c:pt idx="22">
                  <c:v>9</c:v>
                </c:pt>
                <c:pt idx="23">
                  <c:v>7</c:v>
                </c:pt>
                <c:pt idx="24">
                  <c:v>10</c:v>
                </c:pt>
                <c:pt idx="25">
                  <c:v>9</c:v>
                </c:pt>
                <c:pt idx="26">
                  <c:v>17</c:v>
                </c:pt>
                <c:pt idx="27">
                  <c:v>16</c:v>
                </c:pt>
                <c:pt idx="28">
                  <c:v>19</c:v>
                </c:pt>
                <c:pt idx="29">
                  <c:v>25</c:v>
                </c:pt>
                <c:pt idx="30">
                  <c:v>27</c:v>
                </c:pt>
                <c:pt idx="31">
                  <c:v>43</c:v>
                </c:pt>
                <c:pt idx="32">
                  <c:v>54</c:v>
                </c:pt>
                <c:pt idx="33">
                  <c:v>50</c:v>
                </c:pt>
                <c:pt idx="34">
                  <c:v>74</c:v>
                </c:pt>
                <c:pt idx="35">
                  <c:v>79</c:v>
                </c:pt>
                <c:pt idx="36">
                  <c:v>85</c:v>
                </c:pt>
                <c:pt idx="37">
                  <c:v>65</c:v>
                </c:pt>
              </c:numCache>
            </c:numRef>
          </c:val>
          <c:extLst>
            <c:ext xmlns:c16="http://schemas.microsoft.com/office/drawing/2014/chart" uri="{C3380CC4-5D6E-409C-BE32-E72D297353CC}">
              <c16:uniqueId val="{00000000-628B-4679-A28E-9978F2B5CA20}"/>
            </c:ext>
          </c:extLst>
        </c:ser>
        <c:dLbls>
          <c:showLegendKey val="0"/>
          <c:showVal val="0"/>
          <c:showCatName val="0"/>
          <c:showSerName val="0"/>
          <c:showPercent val="0"/>
          <c:showBubbleSize val="0"/>
        </c:dLbls>
        <c:gapWidth val="219"/>
        <c:overlap val="-27"/>
        <c:axId val="1144436671"/>
        <c:axId val="1144422943"/>
      </c:barChart>
      <c:catAx>
        <c:axId val="114443667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w Cen MT" panose="020B0602020104020603" pitchFamily="34" charset="0"/>
                <a:ea typeface="+mn-ea"/>
                <a:cs typeface="+mn-cs"/>
              </a:defRPr>
            </a:pPr>
            <a:endParaRPr lang="fr-FR"/>
          </a:p>
        </c:txPr>
        <c:crossAx val="1144422943"/>
        <c:crosses val="autoZero"/>
        <c:auto val="1"/>
        <c:lblAlgn val="ctr"/>
        <c:lblOffset val="100"/>
        <c:noMultiLvlLbl val="0"/>
      </c:catAx>
      <c:valAx>
        <c:axId val="11444229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w Cen MT" panose="020B0602020104020603" pitchFamily="34" charset="0"/>
                <a:ea typeface="+mn-ea"/>
                <a:cs typeface="+mn-cs"/>
              </a:defRPr>
            </a:pPr>
            <a:endParaRPr lang="fr-FR"/>
          </a:p>
        </c:txPr>
        <c:crossAx val="1144436671"/>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sz="900">
          <a:latin typeface="Tw Cen MT" panose="020B0602020104020603" pitchFamily="34" charset="0"/>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E1E05D51-B4CC-4EE3-AAE3-6B0AD5F78096}" type="datetimeFigureOut">
              <a:rPr lang="fr-FR" smtClean="0"/>
              <a:t>29/05/2024</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C6E47F5C-BAA4-4D8E-ABEC-82F72368C92F}" type="slidenum">
              <a:rPr lang="fr-FR" smtClean="0"/>
              <a:t>‹N°›</a:t>
            </a:fld>
            <a:endParaRPr lang="fr-FR"/>
          </a:p>
        </p:txBody>
      </p:sp>
    </p:spTree>
    <p:extLst>
      <p:ext uri="{BB962C8B-B14F-4D97-AF65-F5344CB8AC3E}">
        <p14:creationId xmlns:p14="http://schemas.microsoft.com/office/powerpoint/2010/main" val="643111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5A9ED4B-C456-4914-9D56-AC5421D1D212}" type="datetimeFigureOut">
              <a:rPr lang="fr-FR" smtClean="0"/>
              <a:t>29/05/2024</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15FBB08-F4DC-4F4F-AB9F-2F267EE72D0B}" type="slidenum">
              <a:rPr lang="fr-FR" smtClean="0"/>
              <a:t>‹N°›</a:t>
            </a:fld>
            <a:endParaRPr lang="fr-FR" dirty="0"/>
          </a:p>
        </p:txBody>
      </p:sp>
    </p:spTree>
    <p:extLst>
      <p:ext uri="{BB962C8B-B14F-4D97-AF65-F5344CB8AC3E}">
        <p14:creationId xmlns:p14="http://schemas.microsoft.com/office/powerpoint/2010/main" val="22332403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Dans le domaine de la robotique, les romans d’Isaac Asimov sont souvent très lus et appréciés par les ingénieurs et scientifiques de laboratoires du monde entier qui se souviennent souvent des lois de la robotique quand ils construisent un nouveau système technique.</a:t>
            </a:r>
            <a:r>
              <a:rPr lang="fr-FR" sz="1200" kern="1200" dirty="0" smtClean="0">
                <a:solidFill>
                  <a:schemeClr val="tx1"/>
                </a:solidFill>
                <a:effectLst/>
                <a:latin typeface="+mn-lt"/>
                <a:ea typeface="+mn-ea"/>
                <a:cs typeface="+mn-cs"/>
              </a:rPr>
              <a:t> » (Michaud 2011, 173).</a:t>
            </a:r>
            <a:endParaRPr lang="fr-FR" dirty="0"/>
          </a:p>
        </p:txBody>
      </p:sp>
    </p:spTree>
    <p:extLst>
      <p:ext uri="{BB962C8B-B14F-4D97-AF65-F5344CB8AC3E}">
        <p14:creationId xmlns:p14="http://schemas.microsoft.com/office/powerpoint/2010/main" val="2124120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Le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travail direct - entendu comme une activité manuelle conduite avec des outils et visant à transformer la matière - recule fortement notamment lorsqu’il est parcellaire et répétitif bien que certaines tâches répétitives perdurent faute d’automatisation. Il se maintient également à travers des opérations de manutention, d’alimentation des machines ou encore de remplacement de certains composants sur ces dernières (</a:t>
            </a:r>
            <a:r>
              <a:rPr lang="fr-FR" sz="1200" kern="1200" dirty="0" err="1" smtClean="0">
                <a:solidFill>
                  <a:schemeClr val="tx1"/>
                </a:solidFill>
                <a:effectLst/>
                <a:latin typeface="+mn-lt"/>
                <a:ea typeface="+mn-ea"/>
                <a:cs typeface="+mn-cs"/>
              </a:rPr>
              <a:t>Coriat</a:t>
            </a:r>
            <a:r>
              <a:rPr lang="fr-FR" sz="1200" kern="1200" dirty="0" smtClean="0">
                <a:solidFill>
                  <a:schemeClr val="tx1"/>
                </a:solidFill>
                <a:effectLst/>
                <a:latin typeface="+mn-lt"/>
                <a:ea typeface="+mn-ea"/>
                <a:cs typeface="+mn-cs"/>
              </a:rPr>
              <a:t> 1990). Si le travail direct se dissipe, le travail dit « </a:t>
            </a:r>
            <a:r>
              <a:rPr lang="fr-FR" sz="1200" i="1" kern="1200" dirty="0" smtClean="0">
                <a:solidFill>
                  <a:schemeClr val="tx1"/>
                </a:solidFill>
                <a:effectLst/>
                <a:latin typeface="+mn-lt"/>
                <a:ea typeface="+mn-ea"/>
                <a:cs typeface="+mn-cs"/>
              </a:rPr>
              <a:t>indirect</a:t>
            </a:r>
            <a:r>
              <a:rPr lang="fr-FR" sz="1200" kern="1200" dirty="0" smtClean="0">
                <a:solidFill>
                  <a:schemeClr val="tx1"/>
                </a:solidFill>
                <a:effectLst/>
                <a:latin typeface="+mn-lt"/>
                <a:ea typeface="+mn-ea"/>
                <a:cs typeface="+mn-cs"/>
              </a:rPr>
              <a:t> » progresse. La programmation des machines, leur réglage, l’entretien, la réalisation de diagnostics et les réparations accompagnent la complexification des technologies et l’intégration de plus en plus importante des différentes lignes de production. Ces déplacements s’accompagnent d’une « </a:t>
            </a:r>
            <a:r>
              <a:rPr lang="fr-FR" sz="1200" i="1" kern="1200" dirty="0" smtClean="0">
                <a:solidFill>
                  <a:schemeClr val="tx1"/>
                </a:solidFill>
                <a:effectLst/>
                <a:latin typeface="+mn-lt"/>
                <a:ea typeface="+mn-ea"/>
                <a:cs typeface="+mn-cs"/>
              </a:rPr>
              <a:t>abstraction du travail</a:t>
            </a:r>
            <a:r>
              <a:rPr lang="fr-FR" sz="1200" kern="1200" dirty="0" smtClean="0">
                <a:solidFill>
                  <a:schemeClr val="tx1"/>
                </a:solidFill>
                <a:effectLst/>
                <a:latin typeface="+mn-lt"/>
                <a:ea typeface="+mn-ea"/>
                <a:cs typeface="+mn-cs"/>
              </a:rPr>
              <a:t> » : « </a:t>
            </a:r>
            <a:r>
              <a:rPr lang="fr-FR" sz="1200" i="1" kern="1200" dirty="0" smtClean="0">
                <a:solidFill>
                  <a:schemeClr val="tx1"/>
                </a:solidFill>
                <a:effectLst/>
                <a:latin typeface="+mn-lt"/>
                <a:ea typeface="+mn-ea"/>
                <a:cs typeface="+mn-cs"/>
              </a:rPr>
              <a:t>plutôt que de maniements concrets d’outils basés sur des modes opératoires répertoriés et définissables, il s’agit désormais d’une capacité de lecture, d’interprétation et de décision à partir de données formalisées livrées par des appareils.</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Coriat</a:t>
            </a:r>
            <a:r>
              <a:rPr lang="fr-FR" sz="1200" kern="1200" dirty="0" smtClean="0">
                <a:solidFill>
                  <a:schemeClr val="tx1"/>
                </a:solidFill>
                <a:effectLst/>
                <a:latin typeface="+mn-lt"/>
                <a:ea typeface="+mn-ea"/>
                <a:cs typeface="+mn-cs"/>
              </a:rPr>
              <a:t> 1990, 202). Cette abstraction du travail est particulièrement marquée dans les industries dites de flux, hautement automatisées (ex. : industrie pétrochimique), où la gestion des aléas devient la raison principale de l’intervention humaine : « </a:t>
            </a:r>
            <a:r>
              <a:rPr lang="fr-FR" sz="1200" i="1" kern="1200" dirty="0" smtClean="0">
                <a:solidFill>
                  <a:schemeClr val="tx1"/>
                </a:solidFill>
                <a:effectLst/>
                <a:latin typeface="+mn-lt"/>
                <a:ea typeface="+mn-ea"/>
                <a:cs typeface="+mn-cs"/>
              </a:rPr>
              <a:t>En somme, l’arrêt de la chaîne classique immobilise surtout les hommes, alors que l’arrêt de la ligne intégrée en mobilise. </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Naville</a:t>
            </a:r>
            <a:r>
              <a:rPr lang="fr-FR" sz="1200" kern="1200" dirty="0" smtClean="0">
                <a:solidFill>
                  <a:schemeClr val="tx1"/>
                </a:solidFill>
                <a:effectLst/>
                <a:latin typeface="+mn-lt"/>
                <a:ea typeface="+mn-ea"/>
                <a:cs typeface="+mn-cs"/>
              </a:rPr>
              <a:t> 1963, 163). Les tâches déterminées qui étaient au cœur du taylorisme font désormais place à une gestion des imprévus qui constitue la fonction principale des « </a:t>
            </a:r>
            <a:r>
              <a:rPr lang="fr-FR" sz="1200" i="1" kern="1200" dirty="0" smtClean="0">
                <a:solidFill>
                  <a:schemeClr val="tx1"/>
                </a:solidFill>
                <a:effectLst/>
                <a:latin typeface="+mn-lt"/>
                <a:ea typeface="+mn-ea"/>
                <a:cs typeface="+mn-cs"/>
              </a:rPr>
              <a:t>contrôleurs de flux</a:t>
            </a:r>
            <a:r>
              <a:rPr lang="fr-FR" sz="1200" kern="1200" dirty="0" smtClean="0">
                <a:solidFill>
                  <a:schemeClr val="tx1"/>
                </a:solidFill>
                <a:effectLst/>
                <a:latin typeface="+mn-lt"/>
                <a:ea typeface="+mn-ea"/>
                <a:cs typeface="+mn-cs"/>
              </a:rPr>
              <a:t> », nouvelle figure du travailleur de l’industrie hautement automatisée (Vatin 1987). Ce recul du geste moteur au profit d’un rôle de surveillance et de contrôle est une des principales conséquences sur le travail des transformations industrielles de la seconde moitié du XX</a:t>
            </a:r>
            <a:r>
              <a:rPr lang="fr-FR" sz="1200" kern="1200" baseline="30000" dirty="0" smtClean="0">
                <a:solidFill>
                  <a:schemeClr val="tx1"/>
                </a:solidFill>
                <a:effectLst/>
                <a:latin typeface="+mn-lt"/>
                <a:ea typeface="+mn-ea"/>
                <a:cs typeface="+mn-cs"/>
              </a:rPr>
              <a:t>e</a:t>
            </a:r>
            <a:r>
              <a:rPr lang="fr-FR" sz="1200" kern="1200" dirty="0" smtClean="0">
                <a:solidFill>
                  <a:schemeClr val="tx1"/>
                </a:solidFill>
                <a:effectLst/>
                <a:latin typeface="+mn-lt"/>
                <a:ea typeface="+mn-ea"/>
                <a:cs typeface="+mn-cs"/>
              </a:rPr>
              <a:t> siècle : « </a:t>
            </a:r>
            <a:r>
              <a:rPr lang="fr-FR" sz="1200" i="1" kern="1200" dirty="0" smtClean="0">
                <a:solidFill>
                  <a:schemeClr val="tx1"/>
                </a:solidFill>
                <a:effectLst/>
                <a:latin typeface="+mn-lt"/>
                <a:ea typeface="+mn-ea"/>
                <a:cs typeface="+mn-cs"/>
              </a:rPr>
              <a:t>Le travail humain n’est plus pensé ici comme imitant celui de la machine, puisqu’il s’agit précisément d’intervenir aux limites de la capacité de celle-ci, quand elle sort des bornes du prévu.</a:t>
            </a:r>
            <a:r>
              <a:rPr lang="fr-FR" sz="1200" kern="1200" dirty="0" smtClean="0">
                <a:solidFill>
                  <a:schemeClr val="tx1"/>
                </a:solidFill>
                <a:effectLst/>
                <a:latin typeface="+mn-lt"/>
                <a:ea typeface="+mn-ea"/>
                <a:cs typeface="+mn-cs"/>
              </a:rPr>
              <a:t> » (Vatin 2008, 134). Ce contrôle de la fluidité change également l’ergonomie du travail et donne tout son sens au </a:t>
            </a:r>
            <a:r>
              <a:rPr lang="fr-FR" sz="1200" i="1" kern="1200" dirty="0" smtClean="0">
                <a:solidFill>
                  <a:schemeClr val="tx1"/>
                </a:solidFill>
                <a:effectLst/>
                <a:latin typeface="+mn-lt"/>
                <a:ea typeface="+mn-ea"/>
                <a:cs typeface="+mn-cs"/>
              </a:rPr>
              <a:t>digital labor</a:t>
            </a:r>
            <a:r>
              <a:rPr lang="fr-FR" sz="1200" kern="1200" dirty="0" smtClean="0">
                <a:solidFill>
                  <a:schemeClr val="tx1"/>
                </a:solidFill>
                <a:effectLst/>
                <a:latin typeface="+mn-lt"/>
                <a:ea typeface="+mn-ea"/>
                <a:cs typeface="+mn-cs"/>
              </a:rPr>
              <a:t>, qui peut ici être littéralement compris comme « le travail du doigt » sur des dispositifs numériques de suivi et contrôle (écran, tablette, smartphone, etc.). L’automatisation s’accompagne également d’effets de reclassement des travailleurs en fonction de leur niveau de qualification et de leur position préalable dans la chaîne de production. Ce reclassement peut aller de l’éviction totale de l’entreprise pour certaines catégories d’ouvriers spécialisés à la valorisation de nouvelles catégories de travailleurs telles que les ouvriers-opérateurs de conduite de systèmes automatisés (</a:t>
            </a:r>
            <a:r>
              <a:rPr lang="fr-FR" sz="1200" kern="1200" dirty="0" err="1" smtClean="0">
                <a:solidFill>
                  <a:schemeClr val="tx1"/>
                </a:solidFill>
                <a:effectLst/>
                <a:latin typeface="+mn-lt"/>
                <a:ea typeface="+mn-ea"/>
                <a:cs typeface="+mn-cs"/>
              </a:rPr>
              <a:t>Coriat</a:t>
            </a:r>
            <a:r>
              <a:rPr lang="fr-FR" sz="1200" kern="1200" dirty="0" smtClean="0">
                <a:solidFill>
                  <a:schemeClr val="tx1"/>
                </a:solidFill>
                <a:effectLst/>
                <a:latin typeface="+mn-lt"/>
                <a:ea typeface="+mn-ea"/>
                <a:cs typeface="+mn-cs"/>
              </a:rPr>
              <a:t> 1983, 98; </a:t>
            </a:r>
            <a:r>
              <a:rPr lang="fr-FR" sz="1200" kern="1200" dirty="0" err="1" smtClean="0">
                <a:solidFill>
                  <a:schemeClr val="tx1"/>
                </a:solidFill>
                <a:effectLst/>
                <a:latin typeface="+mn-lt"/>
                <a:ea typeface="+mn-ea"/>
                <a:cs typeface="+mn-cs"/>
              </a:rPr>
              <a:t>Coriat</a:t>
            </a:r>
            <a:r>
              <a:rPr lang="fr-FR" sz="1200" kern="1200" dirty="0" smtClean="0">
                <a:solidFill>
                  <a:schemeClr val="tx1"/>
                </a:solidFill>
                <a:effectLst/>
                <a:latin typeface="+mn-lt"/>
                <a:ea typeface="+mn-ea"/>
                <a:cs typeface="+mn-cs"/>
              </a:rPr>
              <a:t> 1990, 208).</a:t>
            </a:r>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6135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Le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travail direct - entendu comme une activité manuelle conduite avec des outils et visant à transformer la matière - recule fortement notamment lorsqu’il est parcellaire et répétitif bien que certaines tâches répétitives perdurent faute d’automatisation. Il se maintient également à travers des opérations de manutention, d’alimentation des machines ou encore de remplacement de certains composants sur ces dernières (</a:t>
            </a:r>
            <a:r>
              <a:rPr lang="fr-FR" sz="1200" kern="1200" dirty="0" err="1" smtClean="0">
                <a:solidFill>
                  <a:schemeClr val="tx1"/>
                </a:solidFill>
                <a:effectLst/>
                <a:latin typeface="+mn-lt"/>
                <a:ea typeface="+mn-ea"/>
                <a:cs typeface="+mn-cs"/>
              </a:rPr>
              <a:t>Coriat</a:t>
            </a:r>
            <a:r>
              <a:rPr lang="fr-FR" sz="1200" kern="1200" dirty="0" smtClean="0">
                <a:solidFill>
                  <a:schemeClr val="tx1"/>
                </a:solidFill>
                <a:effectLst/>
                <a:latin typeface="+mn-lt"/>
                <a:ea typeface="+mn-ea"/>
                <a:cs typeface="+mn-cs"/>
              </a:rPr>
              <a:t> 1990). Si le travail direct se dissipe, le travail dit « </a:t>
            </a:r>
            <a:r>
              <a:rPr lang="fr-FR" sz="1200" i="1" kern="1200" dirty="0" smtClean="0">
                <a:solidFill>
                  <a:schemeClr val="tx1"/>
                </a:solidFill>
                <a:effectLst/>
                <a:latin typeface="+mn-lt"/>
                <a:ea typeface="+mn-ea"/>
                <a:cs typeface="+mn-cs"/>
              </a:rPr>
              <a:t>indirect</a:t>
            </a:r>
            <a:r>
              <a:rPr lang="fr-FR" sz="1200" kern="1200" dirty="0" smtClean="0">
                <a:solidFill>
                  <a:schemeClr val="tx1"/>
                </a:solidFill>
                <a:effectLst/>
                <a:latin typeface="+mn-lt"/>
                <a:ea typeface="+mn-ea"/>
                <a:cs typeface="+mn-cs"/>
              </a:rPr>
              <a:t> » progresse. La programmation des machines, leur réglage, l’entretien, la réalisation de diagnostics et les réparations accompagnent la complexification des technologies et l’intégration de plus en plus importante des différentes lignes de production. Ces déplacements s’accompagnent d’une « </a:t>
            </a:r>
            <a:r>
              <a:rPr lang="fr-FR" sz="1200" i="1" kern="1200" dirty="0" smtClean="0">
                <a:solidFill>
                  <a:schemeClr val="tx1"/>
                </a:solidFill>
                <a:effectLst/>
                <a:latin typeface="+mn-lt"/>
                <a:ea typeface="+mn-ea"/>
                <a:cs typeface="+mn-cs"/>
              </a:rPr>
              <a:t>abstraction du travail</a:t>
            </a:r>
            <a:r>
              <a:rPr lang="fr-FR" sz="1200" kern="1200" dirty="0" smtClean="0">
                <a:solidFill>
                  <a:schemeClr val="tx1"/>
                </a:solidFill>
                <a:effectLst/>
                <a:latin typeface="+mn-lt"/>
                <a:ea typeface="+mn-ea"/>
                <a:cs typeface="+mn-cs"/>
              </a:rPr>
              <a:t> » : « </a:t>
            </a:r>
            <a:r>
              <a:rPr lang="fr-FR" sz="1200" i="1" kern="1200" dirty="0" smtClean="0">
                <a:solidFill>
                  <a:schemeClr val="tx1"/>
                </a:solidFill>
                <a:effectLst/>
                <a:latin typeface="+mn-lt"/>
                <a:ea typeface="+mn-ea"/>
                <a:cs typeface="+mn-cs"/>
              </a:rPr>
              <a:t>plutôt que de maniements concrets d’outils basés sur des modes opératoires répertoriés et définissables, il s’agit désormais d’une capacité de lecture, d’interprétation et de décision à partir de données formalisées livrées par des appareils.</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Coriat</a:t>
            </a:r>
            <a:r>
              <a:rPr lang="fr-FR" sz="1200" kern="1200" dirty="0" smtClean="0">
                <a:solidFill>
                  <a:schemeClr val="tx1"/>
                </a:solidFill>
                <a:effectLst/>
                <a:latin typeface="+mn-lt"/>
                <a:ea typeface="+mn-ea"/>
                <a:cs typeface="+mn-cs"/>
              </a:rPr>
              <a:t> 1990, 202). Cette abstraction du travail est particulièrement marquée dans les industries dites de flux, hautement automatisées (ex. : industrie pétrochimique), où la gestion des aléas devient la raison principale de l’intervention humaine : « </a:t>
            </a:r>
            <a:r>
              <a:rPr lang="fr-FR" sz="1200" i="1" kern="1200" dirty="0" smtClean="0">
                <a:solidFill>
                  <a:schemeClr val="tx1"/>
                </a:solidFill>
                <a:effectLst/>
                <a:latin typeface="+mn-lt"/>
                <a:ea typeface="+mn-ea"/>
                <a:cs typeface="+mn-cs"/>
              </a:rPr>
              <a:t>En somme, l’arrêt de la chaîne classique immobilise surtout les hommes, alors que l’arrêt de la ligne intégrée en mobilise. </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Naville</a:t>
            </a:r>
            <a:r>
              <a:rPr lang="fr-FR" sz="1200" kern="1200" dirty="0" smtClean="0">
                <a:solidFill>
                  <a:schemeClr val="tx1"/>
                </a:solidFill>
                <a:effectLst/>
                <a:latin typeface="+mn-lt"/>
                <a:ea typeface="+mn-ea"/>
                <a:cs typeface="+mn-cs"/>
              </a:rPr>
              <a:t> 1963, 163). Les tâches déterminées qui étaient au cœur du taylorisme font désormais place à une gestion des imprévus qui constitue la fonction principale des « </a:t>
            </a:r>
            <a:r>
              <a:rPr lang="fr-FR" sz="1200" i="1" kern="1200" dirty="0" smtClean="0">
                <a:solidFill>
                  <a:schemeClr val="tx1"/>
                </a:solidFill>
                <a:effectLst/>
                <a:latin typeface="+mn-lt"/>
                <a:ea typeface="+mn-ea"/>
                <a:cs typeface="+mn-cs"/>
              </a:rPr>
              <a:t>contrôleurs de flux</a:t>
            </a:r>
            <a:r>
              <a:rPr lang="fr-FR" sz="1200" kern="1200" dirty="0" smtClean="0">
                <a:solidFill>
                  <a:schemeClr val="tx1"/>
                </a:solidFill>
                <a:effectLst/>
                <a:latin typeface="+mn-lt"/>
                <a:ea typeface="+mn-ea"/>
                <a:cs typeface="+mn-cs"/>
              </a:rPr>
              <a:t> », nouvelle figure du travailleur de l’industrie hautement automatisée (Vatin 1987). Ce recul du geste moteur au profit d’un rôle de surveillance et de contrôle est une des principales conséquences sur le travail des transformations industrielles de la seconde moitié du XX</a:t>
            </a:r>
            <a:r>
              <a:rPr lang="fr-FR" sz="1200" kern="1200" baseline="30000" dirty="0" smtClean="0">
                <a:solidFill>
                  <a:schemeClr val="tx1"/>
                </a:solidFill>
                <a:effectLst/>
                <a:latin typeface="+mn-lt"/>
                <a:ea typeface="+mn-ea"/>
                <a:cs typeface="+mn-cs"/>
              </a:rPr>
              <a:t>e</a:t>
            </a:r>
            <a:r>
              <a:rPr lang="fr-FR" sz="1200" kern="1200" dirty="0" smtClean="0">
                <a:solidFill>
                  <a:schemeClr val="tx1"/>
                </a:solidFill>
                <a:effectLst/>
                <a:latin typeface="+mn-lt"/>
                <a:ea typeface="+mn-ea"/>
                <a:cs typeface="+mn-cs"/>
              </a:rPr>
              <a:t> siècle : « </a:t>
            </a:r>
            <a:r>
              <a:rPr lang="fr-FR" sz="1200" i="1" kern="1200" dirty="0" smtClean="0">
                <a:solidFill>
                  <a:schemeClr val="tx1"/>
                </a:solidFill>
                <a:effectLst/>
                <a:latin typeface="+mn-lt"/>
                <a:ea typeface="+mn-ea"/>
                <a:cs typeface="+mn-cs"/>
              </a:rPr>
              <a:t>Le travail humain n’est plus pensé ici comme imitant celui de la machine, puisqu’il s’agit précisément d’intervenir aux limites de la capacité de celle-ci, quand elle sort des bornes du prévu.</a:t>
            </a:r>
            <a:r>
              <a:rPr lang="fr-FR" sz="1200" kern="1200" dirty="0" smtClean="0">
                <a:solidFill>
                  <a:schemeClr val="tx1"/>
                </a:solidFill>
                <a:effectLst/>
                <a:latin typeface="+mn-lt"/>
                <a:ea typeface="+mn-ea"/>
                <a:cs typeface="+mn-cs"/>
              </a:rPr>
              <a:t> » (Vatin 2008, 134). Ce contrôle de la fluidité change également l’ergonomie du travail et donne tout son sens au </a:t>
            </a:r>
            <a:r>
              <a:rPr lang="fr-FR" sz="1200" i="1" kern="1200" dirty="0" smtClean="0">
                <a:solidFill>
                  <a:schemeClr val="tx1"/>
                </a:solidFill>
                <a:effectLst/>
                <a:latin typeface="+mn-lt"/>
                <a:ea typeface="+mn-ea"/>
                <a:cs typeface="+mn-cs"/>
              </a:rPr>
              <a:t>digital labor</a:t>
            </a:r>
            <a:r>
              <a:rPr lang="fr-FR" sz="1200" kern="1200" dirty="0" smtClean="0">
                <a:solidFill>
                  <a:schemeClr val="tx1"/>
                </a:solidFill>
                <a:effectLst/>
                <a:latin typeface="+mn-lt"/>
                <a:ea typeface="+mn-ea"/>
                <a:cs typeface="+mn-cs"/>
              </a:rPr>
              <a:t>, qui peut ici être littéralement compris comme « le travail du doigt » sur des dispositifs numériques de suivi et contrôle (écran, tablette, smartphone, etc.). L’automatisation s’accompagne également d’effets de reclassement des travailleurs en fonction de leur niveau de qualification et de leur position préalable dans la chaîne de production. Ce reclassement peut aller de l’éviction totale de l’entreprise pour certaines catégories d’ouvriers spécialisés à la valorisation de nouvelles catégories de travailleurs telles que les ouvriers-opérateurs de conduite de systèmes automatisés (</a:t>
            </a:r>
            <a:r>
              <a:rPr lang="fr-FR" sz="1200" kern="1200" dirty="0" err="1" smtClean="0">
                <a:solidFill>
                  <a:schemeClr val="tx1"/>
                </a:solidFill>
                <a:effectLst/>
                <a:latin typeface="+mn-lt"/>
                <a:ea typeface="+mn-ea"/>
                <a:cs typeface="+mn-cs"/>
              </a:rPr>
              <a:t>Coriat</a:t>
            </a:r>
            <a:r>
              <a:rPr lang="fr-FR" sz="1200" kern="1200" dirty="0" smtClean="0">
                <a:solidFill>
                  <a:schemeClr val="tx1"/>
                </a:solidFill>
                <a:effectLst/>
                <a:latin typeface="+mn-lt"/>
                <a:ea typeface="+mn-ea"/>
                <a:cs typeface="+mn-cs"/>
              </a:rPr>
              <a:t> 1983, 98; </a:t>
            </a:r>
            <a:r>
              <a:rPr lang="fr-FR" sz="1200" kern="1200" dirty="0" err="1" smtClean="0">
                <a:solidFill>
                  <a:schemeClr val="tx1"/>
                </a:solidFill>
                <a:effectLst/>
                <a:latin typeface="+mn-lt"/>
                <a:ea typeface="+mn-ea"/>
                <a:cs typeface="+mn-cs"/>
              </a:rPr>
              <a:t>Coriat</a:t>
            </a:r>
            <a:r>
              <a:rPr lang="fr-FR" sz="1200" kern="1200" dirty="0" smtClean="0">
                <a:solidFill>
                  <a:schemeClr val="tx1"/>
                </a:solidFill>
                <a:effectLst/>
                <a:latin typeface="+mn-lt"/>
                <a:ea typeface="+mn-ea"/>
                <a:cs typeface="+mn-cs"/>
              </a:rPr>
              <a:t> 1990, 208).</a:t>
            </a:r>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8545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chaîne de montage est née à Detroit, aux USA, en 1913 dans les usines automobiles Ford.</a:t>
            </a:r>
          </a:p>
          <a:p>
            <a:endParaRPr lang="fr-FR" dirty="0" smtClean="0"/>
          </a:p>
          <a:p>
            <a:r>
              <a:rPr lang="fr-FR" dirty="0" smtClean="0"/>
              <a:t>Dans ses mémoires, Henri Ford affirme s'être inspiré de la chaîne de dépeçage des abattoirs de Chicago.</a:t>
            </a:r>
            <a:endParaRPr lang="fr-FR" dirty="0"/>
          </a:p>
        </p:txBody>
      </p:sp>
    </p:spTree>
    <p:extLst>
      <p:ext uri="{BB962C8B-B14F-4D97-AF65-F5344CB8AC3E}">
        <p14:creationId xmlns:p14="http://schemas.microsoft.com/office/powerpoint/2010/main" val="356181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Alors que l’agriculture reste à l’écart d’une robotisation qui touche de plus en plus de secteurs économiques, une orientation politique va jouer un rôle déterminant pour l’intensification des recherches et expérimentations sur la robotique agricole. À l’occasion du sommet du G7 organisé à Versailles en 1982, un programme de coopération internationale pour la recherche en robotique est mis en place (le « </a:t>
            </a:r>
            <a:r>
              <a:rPr lang="fr-FR" sz="1200" i="1" kern="1200" dirty="0" smtClean="0">
                <a:solidFill>
                  <a:schemeClr val="tx1"/>
                </a:solidFill>
                <a:effectLst/>
                <a:latin typeface="+mn-lt"/>
                <a:ea typeface="+mn-ea"/>
                <a:cs typeface="+mn-cs"/>
              </a:rPr>
              <a:t>International Advanced </a:t>
            </a:r>
            <a:r>
              <a:rPr lang="fr-FR" sz="1200" i="1" kern="1200" dirty="0" err="1" smtClean="0">
                <a:solidFill>
                  <a:schemeClr val="tx1"/>
                </a:solidFill>
                <a:effectLst/>
                <a:latin typeface="+mn-lt"/>
                <a:ea typeface="+mn-ea"/>
                <a:cs typeface="+mn-cs"/>
              </a:rPr>
              <a:t>Robotics</a:t>
            </a:r>
            <a:r>
              <a:rPr lang="fr-FR" sz="1200" i="1" kern="1200" dirty="0" smtClean="0">
                <a:solidFill>
                  <a:schemeClr val="tx1"/>
                </a:solidFill>
                <a:effectLst/>
                <a:latin typeface="+mn-lt"/>
                <a:ea typeface="+mn-ea"/>
                <a:cs typeface="+mn-cs"/>
              </a:rPr>
              <a:t> Programme</a:t>
            </a:r>
            <a:r>
              <a:rPr lang="fr-FR" sz="1200" kern="1200" dirty="0" smtClean="0">
                <a:solidFill>
                  <a:schemeClr val="tx1"/>
                </a:solidFill>
                <a:effectLst/>
                <a:latin typeface="+mn-lt"/>
                <a:ea typeface="+mn-ea"/>
                <a:cs typeface="+mn-cs"/>
              </a:rPr>
              <a:t> ») (Cooper et al. 1991, 557). Sous l’autorité de la France et du Japon, ce programme vise en particulier à développer des robots capables d’affranchir l’homme des activités difficiles et dangereuses dans des environnements complexes (Cooper et al. 1991). Plusieurs secteurs sont ciblés tels que la production nucléaire, la recherche militaire, l’aérospatial ou encore l’agriculture. Il en découle d’importants financements et programmes de recherche. En France, c’est le Cemagref qui portera les programmes de recherche sur la robotique agricole. Suite au sommet de Versailles, la robotique agricole apparaît comme un secteur de recherche à part entière, et en 1983, la première conférence internationale sur la robotique et les machines intelligentes en agriculture a lieu à Tampa en Floride (American Society of Agricultural </a:t>
            </a:r>
            <a:r>
              <a:rPr lang="fr-FR" sz="1200" kern="1200" dirty="0" err="1" smtClean="0">
                <a:solidFill>
                  <a:schemeClr val="tx1"/>
                </a:solidFill>
                <a:effectLst/>
                <a:latin typeface="+mn-lt"/>
                <a:ea typeface="+mn-ea"/>
                <a:cs typeface="+mn-cs"/>
              </a:rPr>
              <a:t>Engineers</a:t>
            </a:r>
            <a:r>
              <a:rPr lang="fr-FR" sz="1200" kern="1200" dirty="0" smtClean="0">
                <a:solidFill>
                  <a:schemeClr val="tx1"/>
                </a:solidFill>
                <a:effectLst/>
                <a:latin typeface="+mn-lt"/>
                <a:ea typeface="+mn-ea"/>
                <a:cs typeface="+mn-cs"/>
              </a:rPr>
              <a:t> 1984).</a:t>
            </a:r>
            <a:r>
              <a:rPr lang="fr-FR" dirty="0" smtClean="0">
                <a:effectLst/>
              </a:rPr>
              <a:t> </a:t>
            </a:r>
            <a:r>
              <a:rPr lang="fr-FR" sz="1200" kern="1200" dirty="0" smtClean="0">
                <a:solidFill>
                  <a:schemeClr val="tx1"/>
                </a:solidFill>
                <a:effectLst/>
                <a:latin typeface="+mn-lt"/>
                <a:ea typeface="+mn-ea"/>
                <a:cs typeface="+mn-cs"/>
              </a:rPr>
              <a:t>Le Centre d'Étude du Machinisme agricole et du Génie Rural des Eaux et Forêts (CEMAGREF) devient l’IRSTEA en 2012 avant de fusionner avec l’INRA en 2020 pour former l’INRAE.</a:t>
            </a:r>
          </a:p>
          <a:p>
            <a:r>
              <a:rPr lang="fr-FR" sz="1200" kern="1200" dirty="0" smtClean="0">
                <a:solidFill>
                  <a:schemeClr val="tx1"/>
                </a:solidFill>
                <a:effectLst/>
                <a:latin typeface="+mn-lt"/>
                <a:ea typeface="+mn-ea"/>
                <a:cs typeface="+mn-cs"/>
              </a:rPr>
              <a:t>International </a:t>
            </a:r>
            <a:r>
              <a:rPr lang="fr-FR" sz="1200" kern="1200" dirty="0" err="1" smtClean="0">
                <a:solidFill>
                  <a:schemeClr val="tx1"/>
                </a:solidFill>
                <a:effectLst/>
                <a:latin typeface="+mn-lt"/>
                <a:ea typeface="+mn-ea"/>
                <a:cs typeface="+mn-cs"/>
              </a:rPr>
              <a:t>Conference</a:t>
            </a:r>
            <a:r>
              <a:rPr lang="fr-FR" sz="1200" kern="1200" dirty="0" smtClean="0">
                <a:solidFill>
                  <a:schemeClr val="tx1"/>
                </a:solidFill>
                <a:effectLst/>
                <a:latin typeface="+mn-lt"/>
                <a:ea typeface="+mn-ea"/>
                <a:cs typeface="+mn-cs"/>
              </a:rPr>
              <a:t> on </a:t>
            </a:r>
            <a:r>
              <a:rPr lang="fr-FR" sz="1200" kern="1200" dirty="0" err="1" smtClean="0">
                <a:solidFill>
                  <a:schemeClr val="tx1"/>
                </a:solidFill>
                <a:effectLst/>
                <a:latin typeface="+mn-lt"/>
                <a:ea typeface="+mn-ea"/>
                <a:cs typeface="+mn-cs"/>
              </a:rPr>
              <a:t>Robotics</a:t>
            </a:r>
            <a:r>
              <a:rPr lang="fr-FR" sz="1200" kern="1200" dirty="0" smtClean="0">
                <a:solidFill>
                  <a:schemeClr val="tx1"/>
                </a:solidFill>
                <a:effectLst/>
                <a:latin typeface="+mn-lt"/>
                <a:ea typeface="+mn-ea"/>
                <a:cs typeface="+mn-cs"/>
              </a:rPr>
              <a:t> and Intelligent Machines in Agriculture (</a:t>
            </a:r>
            <a:r>
              <a:rPr lang="fr-FR" sz="1200" kern="1200" dirty="0" err="1" smtClean="0">
                <a:solidFill>
                  <a:schemeClr val="tx1"/>
                </a:solidFill>
                <a:effectLst/>
                <a:latin typeface="+mn-lt"/>
                <a:ea typeface="+mn-ea"/>
                <a:cs typeface="+mn-cs"/>
              </a:rPr>
              <a:t>Kawamura</a:t>
            </a:r>
            <a:r>
              <a:rPr lang="fr-FR" sz="1200" kern="1200" dirty="0" smtClean="0">
                <a:solidFill>
                  <a:schemeClr val="tx1"/>
                </a:solidFill>
                <a:effectLst/>
                <a:latin typeface="+mn-lt"/>
                <a:ea typeface="+mn-ea"/>
                <a:cs typeface="+mn-cs"/>
              </a:rPr>
              <a:t> et </a:t>
            </a:r>
            <a:r>
              <a:rPr lang="fr-FR" sz="1200" kern="1200" dirty="0" err="1" smtClean="0">
                <a:solidFill>
                  <a:schemeClr val="tx1"/>
                </a:solidFill>
                <a:effectLst/>
                <a:latin typeface="+mn-lt"/>
                <a:ea typeface="+mn-ea"/>
                <a:cs typeface="+mn-cs"/>
              </a:rPr>
              <a:t>Namikawa</a:t>
            </a:r>
            <a:r>
              <a:rPr lang="fr-FR" sz="1200" kern="1200" dirty="0" smtClean="0">
                <a:solidFill>
                  <a:schemeClr val="tx1"/>
                </a:solidFill>
                <a:effectLst/>
                <a:latin typeface="+mn-lt"/>
                <a:ea typeface="+mn-ea"/>
                <a:cs typeface="+mn-cs"/>
              </a:rPr>
              <a:t> 1989).</a:t>
            </a:r>
          </a:p>
          <a:p>
            <a:endParaRPr lang="fr-FR" dirty="0"/>
          </a:p>
        </p:txBody>
      </p:sp>
    </p:spTree>
    <p:extLst>
      <p:ext uri="{BB962C8B-B14F-4D97-AF65-F5344CB8AC3E}">
        <p14:creationId xmlns:p14="http://schemas.microsoft.com/office/powerpoint/2010/main" val="285398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Alors que l’agriculture reste à l’écart d’une robotisation qui touche de plus en plus de secteurs économiques, une orientation politique va jouer un rôle déterminant pour l’intensification des recherches et expérimentations sur la robotique agricole. À l’occasion du sommet du G7 organisé à Versailles en 1982, un programme de coopération internationale pour la recherche en robotique est mis en place (le « </a:t>
            </a:r>
            <a:r>
              <a:rPr lang="fr-FR" sz="1200" i="1" kern="1200" dirty="0" smtClean="0">
                <a:solidFill>
                  <a:schemeClr val="tx1"/>
                </a:solidFill>
                <a:effectLst/>
                <a:latin typeface="+mn-lt"/>
                <a:ea typeface="+mn-ea"/>
                <a:cs typeface="+mn-cs"/>
              </a:rPr>
              <a:t>International Advanced </a:t>
            </a:r>
            <a:r>
              <a:rPr lang="fr-FR" sz="1200" i="1" kern="1200" dirty="0" err="1" smtClean="0">
                <a:solidFill>
                  <a:schemeClr val="tx1"/>
                </a:solidFill>
                <a:effectLst/>
                <a:latin typeface="+mn-lt"/>
                <a:ea typeface="+mn-ea"/>
                <a:cs typeface="+mn-cs"/>
              </a:rPr>
              <a:t>Robotics</a:t>
            </a:r>
            <a:r>
              <a:rPr lang="fr-FR" sz="1200" i="1" kern="1200" dirty="0" smtClean="0">
                <a:solidFill>
                  <a:schemeClr val="tx1"/>
                </a:solidFill>
                <a:effectLst/>
                <a:latin typeface="+mn-lt"/>
                <a:ea typeface="+mn-ea"/>
                <a:cs typeface="+mn-cs"/>
              </a:rPr>
              <a:t> Programme</a:t>
            </a:r>
            <a:r>
              <a:rPr lang="fr-FR" sz="1200" kern="1200" dirty="0" smtClean="0">
                <a:solidFill>
                  <a:schemeClr val="tx1"/>
                </a:solidFill>
                <a:effectLst/>
                <a:latin typeface="+mn-lt"/>
                <a:ea typeface="+mn-ea"/>
                <a:cs typeface="+mn-cs"/>
              </a:rPr>
              <a:t> ») (Cooper et al. 1991, 557). Sous l’autorité de la France et du Japon, ce programme vise en particulier à développer des robots capables d’affranchir l’homme des activités difficiles et dangereuses dans des environnements complexes (Cooper et al. 1991). Plusieurs secteurs sont ciblés tels que la production nucléaire, la recherche militaire, l’aérospatial ou encore l’agriculture. Il en découle d’importants financements et programmes de recherche. En France, c’est le Cemagref qui portera les programmes de recherche sur la robotique agricole. Suite au sommet de Versailles, la robotique agricole apparaît comme un secteur de recherche à part entière, et en 1983, la première conférence internationale sur la robotique et les machines intelligentes en agriculture a lieu à Tampa en Floride (American Society of Agricultural </a:t>
            </a:r>
            <a:r>
              <a:rPr lang="fr-FR" sz="1200" kern="1200" dirty="0" err="1" smtClean="0">
                <a:solidFill>
                  <a:schemeClr val="tx1"/>
                </a:solidFill>
                <a:effectLst/>
                <a:latin typeface="+mn-lt"/>
                <a:ea typeface="+mn-ea"/>
                <a:cs typeface="+mn-cs"/>
              </a:rPr>
              <a:t>Engineers</a:t>
            </a:r>
            <a:r>
              <a:rPr lang="fr-FR" sz="1200" kern="1200" dirty="0" smtClean="0">
                <a:solidFill>
                  <a:schemeClr val="tx1"/>
                </a:solidFill>
                <a:effectLst/>
                <a:latin typeface="+mn-lt"/>
                <a:ea typeface="+mn-ea"/>
                <a:cs typeface="+mn-cs"/>
              </a:rPr>
              <a:t> 1984).</a:t>
            </a:r>
            <a:r>
              <a:rPr lang="fr-FR" dirty="0" smtClean="0">
                <a:effectLst/>
              </a:rPr>
              <a:t> </a:t>
            </a:r>
            <a:r>
              <a:rPr lang="fr-FR" sz="1200" kern="1200" dirty="0" smtClean="0">
                <a:solidFill>
                  <a:schemeClr val="tx1"/>
                </a:solidFill>
                <a:effectLst/>
                <a:latin typeface="+mn-lt"/>
                <a:ea typeface="+mn-ea"/>
                <a:cs typeface="+mn-cs"/>
              </a:rPr>
              <a:t>Le Centre d'Étude du Machinisme agricole et du Génie Rural des Eaux et Forêts (CEMAGREF) devient l’IRSTEA en 2012 avant de fusionner avec l’INRA en 2020 pour former l’INRAE.</a:t>
            </a:r>
          </a:p>
          <a:p>
            <a:r>
              <a:rPr lang="fr-FR" sz="1200" kern="1200" dirty="0" smtClean="0">
                <a:solidFill>
                  <a:schemeClr val="tx1"/>
                </a:solidFill>
                <a:effectLst/>
                <a:latin typeface="+mn-lt"/>
                <a:ea typeface="+mn-ea"/>
                <a:cs typeface="+mn-cs"/>
              </a:rPr>
              <a:t>International </a:t>
            </a:r>
            <a:r>
              <a:rPr lang="fr-FR" sz="1200" kern="1200" dirty="0" err="1" smtClean="0">
                <a:solidFill>
                  <a:schemeClr val="tx1"/>
                </a:solidFill>
                <a:effectLst/>
                <a:latin typeface="+mn-lt"/>
                <a:ea typeface="+mn-ea"/>
                <a:cs typeface="+mn-cs"/>
              </a:rPr>
              <a:t>Conference</a:t>
            </a:r>
            <a:r>
              <a:rPr lang="fr-FR" sz="1200" kern="1200" dirty="0" smtClean="0">
                <a:solidFill>
                  <a:schemeClr val="tx1"/>
                </a:solidFill>
                <a:effectLst/>
                <a:latin typeface="+mn-lt"/>
                <a:ea typeface="+mn-ea"/>
                <a:cs typeface="+mn-cs"/>
              </a:rPr>
              <a:t> on </a:t>
            </a:r>
            <a:r>
              <a:rPr lang="fr-FR" sz="1200" kern="1200" dirty="0" err="1" smtClean="0">
                <a:solidFill>
                  <a:schemeClr val="tx1"/>
                </a:solidFill>
                <a:effectLst/>
                <a:latin typeface="+mn-lt"/>
                <a:ea typeface="+mn-ea"/>
                <a:cs typeface="+mn-cs"/>
              </a:rPr>
              <a:t>Robotics</a:t>
            </a:r>
            <a:r>
              <a:rPr lang="fr-FR" sz="1200" kern="1200" dirty="0" smtClean="0">
                <a:solidFill>
                  <a:schemeClr val="tx1"/>
                </a:solidFill>
                <a:effectLst/>
                <a:latin typeface="+mn-lt"/>
                <a:ea typeface="+mn-ea"/>
                <a:cs typeface="+mn-cs"/>
              </a:rPr>
              <a:t> and Intelligent Machines in Agriculture (</a:t>
            </a:r>
            <a:r>
              <a:rPr lang="fr-FR" sz="1200" kern="1200" dirty="0" err="1" smtClean="0">
                <a:solidFill>
                  <a:schemeClr val="tx1"/>
                </a:solidFill>
                <a:effectLst/>
                <a:latin typeface="+mn-lt"/>
                <a:ea typeface="+mn-ea"/>
                <a:cs typeface="+mn-cs"/>
              </a:rPr>
              <a:t>Kawamura</a:t>
            </a:r>
            <a:r>
              <a:rPr lang="fr-FR" sz="1200" kern="1200" dirty="0" smtClean="0">
                <a:solidFill>
                  <a:schemeClr val="tx1"/>
                </a:solidFill>
                <a:effectLst/>
                <a:latin typeface="+mn-lt"/>
                <a:ea typeface="+mn-ea"/>
                <a:cs typeface="+mn-cs"/>
              </a:rPr>
              <a:t> et </a:t>
            </a:r>
            <a:r>
              <a:rPr lang="fr-FR" sz="1200" kern="1200" dirty="0" err="1" smtClean="0">
                <a:solidFill>
                  <a:schemeClr val="tx1"/>
                </a:solidFill>
                <a:effectLst/>
                <a:latin typeface="+mn-lt"/>
                <a:ea typeface="+mn-ea"/>
                <a:cs typeface="+mn-cs"/>
              </a:rPr>
              <a:t>Namikawa</a:t>
            </a:r>
            <a:r>
              <a:rPr lang="fr-FR" sz="1200" kern="1200" dirty="0" smtClean="0">
                <a:solidFill>
                  <a:schemeClr val="tx1"/>
                </a:solidFill>
                <a:effectLst/>
                <a:latin typeface="+mn-lt"/>
                <a:ea typeface="+mn-ea"/>
                <a:cs typeface="+mn-cs"/>
              </a:rPr>
              <a:t> 1989).</a:t>
            </a:r>
          </a:p>
          <a:p>
            <a:endParaRPr lang="fr-FR" dirty="0"/>
          </a:p>
        </p:txBody>
      </p:sp>
    </p:spTree>
    <p:extLst>
      <p:ext uri="{BB962C8B-B14F-4D97-AF65-F5344CB8AC3E}">
        <p14:creationId xmlns:p14="http://schemas.microsoft.com/office/powerpoint/2010/main" val="273829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 France, deux équipes travaillent à la conception d’un robot de traite, une au Cemagref autour de Jean Bernard </a:t>
            </a:r>
            <a:r>
              <a:rPr lang="fr-FR" dirty="0" err="1" smtClean="0"/>
              <a:t>Montalescot</a:t>
            </a:r>
            <a:r>
              <a:rPr lang="fr-FR" dirty="0" smtClean="0"/>
              <a:t> et une autre au LARFRA  à Bordeaux dirigée par Pierre </a:t>
            </a:r>
            <a:r>
              <a:rPr lang="fr-FR" dirty="0" err="1" smtClean="0"/>
              <a:t>Baylou</a:t>
            </a:r>
            <a:r>
              <a:rPr lang="fr-FR" dirty="0" smtClean="0"/>
              <a:t> (ENT S18). En 1986, l’équipe du Cemagref dépose une demande de brevet  pour le premier robot de traite français dont le prototype sera présenté au Salon international du machinisme agricole (SIMA) en 1989 (</a:t>
            </a:r>
            <a:r>
              <a:rPr lang="fr-FR" dirty="0" err="1" smtClean="0"/>
              <a:t>Montalescot</a:t>
            </a:r>
            <a:r>
              <a:rPr lang="fr-FR" dirty="0" smtClean="0"/>
              <a:t> et al. 2022). Il sera ensuite installé sur l’exploitation du lycée agricole du </a:t>
            </a:r>
            <a:r>
              <a:rPr lang="fr-FR" dirty="0" err="1" smtClean="0"/>
              <a:t>Rheu</a:t>
            </a:r>
            <a:r>
              <a:rPr lang="fr-FR" dirty="0" smtClean="0"/>
              <a:t> près de Rennes (</a:t>
            </a:r>
            <a:r>
              <a:rPr lang="fr-FR" dirty="0" err="1" smtClean="0"/>
              <a:t>Grémy</a:t>
            </a:r>
            <a:r>
              <a:rPr lang="fr-FR" dirty="0" smtClean="0"/>
              <a:t> et Le </a:t>
            </a:r>
            <a:r>
              <a:rPr lang="fr-FR" dirty="0" err="1" smtClean="0"/>
              <a:t>Cann</a:t>
            </a:r>
            <a:r>
              <a:rPr lang="fr-FR" dirty="0" smtClean="0"/>
              <a:t> 2005).</a:t>
            </a:r>
            <a:endParaRPr lang="fr-FR" dirty="0"/>
          </a:p>
        </p:txBody>
      </p:sp>
    </p:spTree>
    <p:extLst>
      <p:ext uri="{BB962C8B-B14F-4D97-AF65-F5344CB8AC3E}">
        <p14:creationId xmlns:p14="http://schemas.microsoft.com/office/powerpoint/2010/main" val="94034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Le travail est une activité qui produit des biens ou des services utiles à la personne ou à la collectivité. Un emploi est une situation qui relie un travailleur à une organisation par laquelle transitent des revenus et des garanties sociales. » (Fouquet 1995)</a:t>
            </a:r>
            <a:endParaRPr lang="fr-FR" dirty="0"/>
          </a:p>
        </p:txBody>
      </p:sp>
    </p:spTree>
    <p:extLst>
      <p:ext uri="{BB962C8B-B14F-4D97-AF65-F5344CB8AC3E}">
        <p14:creationId xmlns:p14="http://schemas.microsoft.com/office/powerpoint/2010/main" val="119473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1997, J. </a:t>
            </a:r>
            <a:r>
              <a:rPr lang="fr-FR" sz="1200" kern="1200" dirty="0" err="1" smtClean="0">
                <a:solidFill>
                  <a:schemeClr val="tx1"/>
                </a:solidFill>
                <a:effectLst/>
                <a:latin typeface="+mn-lt"/>
                <a:ea typeface="+mn-ea"/>
                <a:cs typeface="+mn-cs"/>
              </a:rPr>
              <a:t>Rifkin</a:t>
            </a:r>
            <a:r>
              <a:rPr lang="fr-FR" sz="1200" kern="1200" dirty="0" smtClean="0">
                <a:solidFill>
                  <a:schemeClr val="tx1"/>
                </a:solidFill>
                <a:effectLst/>
                <a:latin typeface="+mn-lt"/>
                <a:ea typeface="+mn-ea"/>
                <a:cs typeface="+mn-cs"/>
              </a:rPr>
              <a:t> annonce l’horizon d’une société sans travail, conséquence du développement des outils numériques et automatiques (</a:t>
            </a:r>
            <a:r>
              <a:rPr lang="fr-FR" sz="1200" kern="1200" dirty="0" err="1" smtClean="0">
                <a:solidFill>
                  <a:schemeClr val="tx1"/>
                </a:solidFill>
                <a:effectLst/>
                <a:latin typeface="+mn-lt"/>
                <a:ea typeface="+mn-ea"/>
                <a:cs typeface="+mn-cs"/>
              </a:rPr>
              <a:t>Rifkin</a:t>
            </a:r>
            <a:r>
              <a:rPr lang="fr-FR" sz="1200" kern="1200" dirty="0" smtClean="0">
                <a:solidFill>
                  <a:schemeClr val="tx1"/>
                </a:solidFill>
                <a:effectLst/>
                <a:latin typeface="+mn-lt"/>
                <a:ea typeface="+mn-ea"/>
                <a:cs typeface="+mn-cs"/>
              </a:rPr>
              <a:t> 1997). Dans </a:t>
            </a:r>
            <a:r>
              <a:rPr lang="fr-FR" sz="1200" i="1" kern="1200" dirty="0" smtClean="0">
                <a:solidFill>
                  <a:schemeClr val="tx1"/>
                </a:solidFill>
                <a:effectLst/>
                <a:latin typeface="+mn-lt"/>
                <a:ea typeface="+mn-ea"/>
                <a:cs typeface="+mn-cs"/>
              </a:rPr>
              <a:t>La Fin du Travail</a:t>
            </a:r>
            <a:r>
              <a:rPr lang="fr-FR" sz="1200" kern="1200" dirty="0" smtClean="0">
                <a:solidFill>
                  <a:schemeClr val="tx1"/>
                </a:solidFill>
                <a:effectLst/>
                <a:latin typeface="+mn-lt"/>
                <a:ea typeface="+mn-ea"/>
                <a:cs typeface="+mn-cs"/>
              </a:rPr>
              <a:t>, l’essayiste prospectiviste décrit une société sans travail, marquée par une croissance sans emplois remettant ainsi en cause une organisation sociale fondée sur le travail. En 2013, une étude publiée par l’université d’Oxford annonce que la robotisation pourrait détruire 47 % des emplois aux États-Unis (Frey et Osborne 2013). Cette étude intègre un nouveau modèle en rupture avec la polarisation qui prévalait entre d’un côté les métiers automatisables, à tâches répétitives et peu cognitives et de l’autre les métiers intensifs en compétences cognitives et peu automatisables. Le modèle admet que les IA peuvent désormais effectuer des tâches complexes qui jusqu’alors n’étaient pas incluses dans les modèles prospectifs. En France, suivant la même approche, l’Institut Roland Berger annonce en 2014 que « </a:t>
            </a:r>
            <a:r>
              <a:rPr lang="fr-FR" sz="1200" i="1" kern="1200" dirty="0" smtClean="0">
                <a:solidFill>
                  <a:schemeClr val="tx1"/>
                </a:solidFill>
                <a:effectLst/>
                <a:latin typeface="+mn-lt"/>
                <a:ea typeface="+mn-ea"/>
                <a:cs typeface="+mn-cs"/>
              </a:rPr>
              <a:t>42 % des métiers présentent une probabilité d’automatisation forte du fait de la numérisation de l’économie. Pour la première fois, les métiers automatisables ne sont pas uniquement les métiers manuels. Des tâches intellectuelles de plus en plus nombreuses sont prises en charge par les outils numériques</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Dujin</a:t>
            </a:r>
            <a:r>
              <a:rPr lang="fr-FR" sz="1200" kern="1200" dirty="0" smtClean="0">
                <a:solidFill>
                  <a:schemeClr val="tx1"/>
                </a:solidFill>
                <a:effectLst/>
                <a:latin typeface="+mn-lt"/>
                <a:ea typeface="+mn-ea"/>
                <a:cs typeface="+mn-cs"/>
              </a:rPr>
              <a:t> 2014, 2). Alors que ces rapports sont repris par la presse et alimentent le mythe de la substitution (Nora 2015; Siméon 2015), plusieurs critiques sont avancées concernant cette approche. La création de nouvelles activités avec l’automatisation n’est par exemple pas considérée et les résistances et négociations des travailleurs face à ces innovations ne sont pas non plus intégrées (</a:t>
            </a:r>
            <a:r>
              <a:rPr lang="fr-FR" sz="1200" kern="1200" dirty="0" err="1" smtClean="0">
                <a:solidFill>
                  <a:schemeClr val="tx1"/>
                </a:solidFill>
                <a:effectLst/>
                <a:latin typeface="+mn-lt"/>
                <a:ea typeface="+mn-ea"/>
                <a:cs typeface="+mn-cs"/>
              </a:rPr>
              <a:t>Casilli</a:t>
            </a:r>
            <a:r>
              <a:rPr lang="fr-FR" sz="1200" kern="1200" dirty="0" smtClean="0">
                <a:solidFill>
                  <a:schemeClr val="tx1"/>
                </a:solidFill>
                <a:effectLst/>
                <a:latin typeface="+mn-lt"/>
                <a:ea typeface="+mn-ea"/>
                <a:cs typeface="+mn-cs"/>
              </a:rPr>
              <a:t> 2019, p. 40). En 2016, une étude comparative sur 21 pays de l’OCDE s’inscrit en critique de l’étude de Frey et Osborne (2013) et ramène ce chiffre à 9 %. Contrairement aux deux études précédemment citées, celle de l’OCDE s’intéresse aux tâches et non aux professions dans leur ensemble, cette dernière reposant sur une hypothèse pouvant mener « </a:t>
            </a:r>
            <a:r>
              <a:rPr lang="fr-FR" sz="1200" i="1" kern="1200" dirty="0" smtClean="0">
                <a:solidFill>
                  <a:schemeClr val="tx1"/>
                </a:solidFill>
                <a:effectLst/>
                <a:latin typeface="+mn-lt"/>
                <a:ea typeface="+mn-ea"/>
                <a:cs typeface="+mn-cs"/>
              </a:rPr>
              <a:t>à la surestimation de l’automatisation des emplois, puisque les professions dites à haut risque comprennent souvent une part substantielle de tâches difficiles à automatiser</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Arntz</a:t>
            </a:r>
            <a:r>
              <a:rPr lang="fr-FR" sz="1200" kern="1200" dirty="0" smtClean="0">
                <a:solidFill>
                  <a:schemeClr val="tx1"/>
                </a:solidFill>
                <a:effectLst/>
                <a:latin typeface="+mn-lt"/>
                <a:ea typeface="+mn-ea"/>
                <a:cs typeface="+mn-cs"/>
              </a:rPr>
              <a:t> et al. 2016, l. 5). L’étude pointe également l’hétérogénéité de cette perte d’emplois en fonction des pays, et l’explique par la diversité de l’organisation spatiale du travail, le passif des investissements dans l’automatisation ou encore les écarts entre les niveaux d’éducation des travailleurs. En 2019, dans un nouveau rapport, l’OCDE annonce que 16,4 % des emplois pourraient disparaître en France dans les deux prochaines décennies (OECD 2019) contre 9 % dans son rapport de 2016. Régulièrement, une nouvelle étude prospective vient contribuer à ce grand bal des chiffres sur le remplacement des emplois par l’automatisation. Une telle volatilité des valeurs annoncées traduit l’incomplétude des approches quantitatives et la complexité d’anticipation des réagencements productifs et sociaux spécifiques à chaque secteur : « </a:t>
            </a:r>
            <a:r>
              <a:rPr lang="fr-FR" sz="1200" i="1" kern="1200" dirty="0" smtClean="0">
                <a:solidFill>
                  <a:schemeClr val="tx1"/>
                </a:solidFill>
                <a:effectLst/>
                <a:latin typeface="+mn-lt"/>
                <a:ea typeface="+mn-ea"/>
                <a:cs typeface="+mn-cs"/>
              </a:rPr>
              <a:t>l’exercice d’anticipation des impacts sur le travail ou l’emploi est hautement spéculatif tant l’incertitude règne sur l’évolution de la technologie elle-même, son usage social ou industriel et les mécanismes indirects qui accompagnent chaque irruption d’une telle technologie</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Askenazy</a:t>
            </a:r>
            <a:r>
              <a:rPr lang="fr-FR" sz="1200" kern="1200" dirty="0" smtClean="0">
                <a:solidFill>
                  <a:schemeClr val="tx1"/>
                </a:solidFill>
                <a:effectLst/>
                <a:latin typeface="+mn-lt"/>
                <a:ea typeface="+mn-ea"/>
                <a:cs typeface="+mn-cs"/>
              </a:rPr>
              <a:t> et Bach 2019, 34).</a:t>
            </a:r>
          </a:p>
          <a:p>
            <a:endParaRPr lang="fr-FR" dirty="0"/>
          </a:p>
        </p:txBody>
      </p:sp>
    </p:spTree>
    <p:extLst>
      <p:ext uri="{BB962C8B-B14F-4D97-AF65-F5344CB8AC3E}">
        <p14:creationId xmlns:p14="http://schemas.microsoft.com/office/powerpoint/2010/main" val="1922335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Après plusieurs décennies de déploiement des robots, d’abord dans le secteur industriel (</a:t>
            </a:r>
            <a:r>
              <a:rPr lang="fr-FR" sz="1200" kern="1200" dirty="0" err="1" smtClean="0">
                <a:solidFill>
                  <a:schemeClr val="tx1"/>
                </a:solidFill>
                <a:effectLst/>
                <a:latin typeface="+mn-lt"/>
                <a:ea typeface="+mn-ea"/>
                <a:cs typeface="+mn-cs"/>
              </a:rPr>
              <a:t>Wallén</a:t>
            </a:r>
            <a:r>
              <a:rPr lang="fr-FR" sz="1200" kern="1200" dirty="0" smtClean="0">
                <a:solidFill>
                  <a:schemeClr val="tx1"/>
                </a:solidFill>
                <a:effectLst/>
                <a:latin typeface="+mn-lt"/>
                <a:ea typeface="+mn-ea"/>
                <a:cs typeface="+mn-cs"/>
              </a:rPr>
              <a:t> 2008), puis dans les services (Lu et al. 2020), les dynamiques de l’emploi révèlent une tout autre réalité que le remplacement tant prédit. A. </a:t>
            </a:r>
            <a:r>
              <a:rPr lang="fr-FR" sz="1200" kern="1200" dirty="0" err="1" smtClean="0">
                <a:solidFill>
                  <a:schemeClr val="tx1"/>
                </a:solidFill>
                <a:effectLst/>
                <a:latin typeface="+mn-lt"/>
                <a:ea typeface="+mn-ea"/>
                <a:cs typeface="+mn-cs"/>
              </a:rPr>
              <a:t>Casilli</a:t>
            </a:r>
            <a:r>
              <a:rPr lang="fr-FR" sz="1200" kern="1200" dirty="0" smtClean="0">
                <a:solidFill>
                  <a:schemeClr val="tx1"/>
                </a:solidFill>
                <a:effectLst/>
                <a:latin typeface="+mn-lt"/>
                <a:ea typeface="+mn-ea"/>
                <a:cs typeface="+mn-cs"/>
              </a:rPr>
              <a:t> confronte les indicateurs d’automatisation aux taux de chômage dans différents pays du G20 pour l’année 2016 (</a:t>
            </a:r>
            <a:r>
              <a:rPr lang="fr-FR" sz="1200" kern="1200" dirty="0" err="1" smtClean="0">
                <a:solidFill>
                  <a:schemeClr val="tx1"/>
                </a:solidFill>
                <a:effectLst/>
                <a:latin typeface="+mn-lt"/>
                <a:ea typeface="+mn-ea"/>
                <a:cs typeface="+mn-cs"/>
              </a:rPr>
              <a:t>Casilli</a:t>
            </a:r>
            <a:r>
              <a:rPr lang="fr-FR" sz="1200" kern="1200" dirty="0" smtClean="0">
                <a:solidFill>
                  <a:schemeClr val="tx1"/>
                </a:solidFill>
                <a:effectLst/>
                <a:latin typeface="+mn-lt"/>
                <a:ea typeface="+mn-ea"/>
                <a:cs typeface="+mn-cs"/>
              </a:rPr>
              <a:t> 2019, 42). Si l’on réitère l’exercice avec les données de 2019 (Banque Mondiale 2020; IFR 2020), le constat reste le même : les pays affichant les plus hauts taux d’automatisation (nombre de robots pour 10 000 salariés) affichent des taux de chômage parmi les plus bas du G20. Certains font même des robots une condition de la croissance économique compte tenu des gains de productivité du travail qu’ils permettent (le Roux 2017). En tout cas, l’emploi résiste au robot et se reconfigure. Le secteur bancaire offre un cas d’étude emblématique du maintien et même de la croissance de l’emploi suite au déploiement d’automates. L’arrivée des distributeurs automatiques de billets devait faire diminuer le nombre d’emplois occupés par les guichetiers. Mais si le nombre de guichetiers par agence a effectivement diminué, le nombre d’agences a, quant à lui, augmenté (</a:t>
            </a:r>
            <a:r>
              <a:rPr lang="fr-FR" sz="1200" kern="1200" dirty="0" err="1" smtClean="0">
                <a:solidFill>
                  <a:schemeClr val="tx1"/>
                </a:solidFill>
                <a:effectLst/>
                <a:latin typeface="+mn-lt"/>
                <a:ea typeface="+mn-ea"/>
                <a:cs typeface="+mn-cs"/>
              </a:rPr>
              <a:t>Bessen</a:t>
            </a:r>
            <a:r>
              <a:rPr lang="fr-FR" sz="1200" kern="1200" dirty="0" smtClean="0">
                <a:solidFill>
                  <a:schemeClr val="tx1"/>
                </a:solidFill>
                <a:effectLst/>
                <a:latin typeface="+mn-lt"/>
                <a:ea typeface="+mn-ea"/>
                <a:cs typeface="+mn-cs"/>
              </a:rPr>
              <a:t> 2015). La réduction des coûts d’exploitation permise par ces automates a favorisé l’augmentation de nombre d’agences et donc du nombre d’emplois. Ensuite, les distributeurs automatiques ont permis de déplacer le travail des guichetiers. La manipulation de liquidité a ainsi fortement diminué au profit de tâches de conseil et de vente à forte dimension relationnelle (</a:t>
            </a:r>
            <a:r>
              <a:rPr lang="fr-FR" sz="1200" kern="1200" dirty="0" err="1" smtClean="0">
                <a:solidFill>
                  <a:schemeClr val="tx1"/>
                </a:solidFill>
                <a:effectLst/>
                <a:latin typeface="+mn-lt"/>
                <a:ea typeface="+mn-ea"/>
                <a:cs typeface="+mn-cs"/>
              </a:rPr>
              <a:t>Bessen</a:t>
            </a:r>
            <a:r>
              <a:rPr lang="fr-FR" sz="1200" kern="1200" dirty="0" smtClean="0">
                <a:solidFill>
                  <a:schemeClr val="tx1"/>
                </a:solidFill>
                <a:effectLst/>
                <a:latin typeface="+mn-lt"/>
                <a:ea typeface="+mn-ea"/>
                <a:cs typeface="+mn-cs"/>
              </a:rPr>
              <a:t> 2015). </a:t>
            </a:r>
            <a:endParaRPr lang="fr-FR" dirty="0"/>
          </a:p>
        </p:txBody>
      </p:sp>
    </p:spTree>
    <p:extLst>
      <p:ext uri="{BB962C8B-B14F-4D97-AF65-F5344CB8AC3E}">
        <p14:creationId xmlns:p14="http://schemas.microsoft.com/office/powerpoint/2010/main" val="2349771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De nombreux auteurs</a:t>
            </a:r>
            <a:r>
              <a:rPr lang="fr-FR" sz="1200" kern="1200" baseline="0" dirty="0" smtClean="0">
                <a:solidFill>
                  <a:schemeClr val="tx1"/>
                </a:solidFill>
                <a:effectLst/>
                <a:latin typeface="+mn-lt"/>
                <a:ea typeface="+mn-ea"/>
                <a:cs typeface="+mn-cs"/>
              </a:rPr>
              <a:t> ont montré les déplacements de l’emploi tel que </a:t>
            </a:r>
            <a:r>
              <a:rPr lang="fr-FR" sz="1200" kern="1200" dirty="0" smtClean="0">
                <a:solidFill>
                  <a:schemeClr val="tx1"/>
                </a:solidFill>
                <a:effectLst/>
                <a:latin typeface="+mn-lt"/>
                <a:ea typeface="+mn-ea"/>
                <a:cs typeface="+mn-cs"/>
              </a:rPr>
              <a:t>A. Sauvy en 1980. Pour l’économiste et démographe, l’automatisation détruit bien des emplois, la machine remplace par exemple le geste moteur d’un ouvrier non qualifié et fait ainsi disparaître son emploi (Sauvy 1980). Pour autant, des emplois directs sont créés notamment pour la conception, la fabrication et l’entretien des machines. Mais surtout, un « </a:t>
            </a:r>
            <a:r>
              <a:rPr lang="fr-FR" sz="1200" i="1" kern="1200" dirty="0" smtClean="0">
                <a:solidFill>
                  <a:schemeClr val="tx1"/>
                </a:solidFill>
                <a:effectLst/>
                <a:latin typeface="+mn-lt"/>
                <a:ea typeface="+mn-ea"/>
                <a:cs typeface="+mn-cs"/>
              </a:rPr>
              <a:t>déversement</a:t>
            </a:r>
            <a:r>
              <a:rPr lang="fr-FR" sz="1200" kern="1200" dirty="0" smtClean="0">
                <a:solidFill>
                  <a:schemeClr val="tx1"/>
                </a:solidFill>
                <a:effectLst/>
                <a:latin typeface="+mn-lt"/>
                <a:ea typeface="+mn-ea"/>
                <a:cs typeface="+mn-cs"/>
              </a:rPr>
              <a:t> » participe à la création d’emplois indirects, dans d’autres secteurs, grâce à la diminution des prix ou/et à l’augmentation des salaires et des investissements productifs. En résumé, les effets de l’automatisation sur l’emploi dépendent des échelles spatiales et temporelles considérées : si une destruction de certains emplois s’opère, à l’échelle macro-économique l’emploi se maintient sur le temps long. Ces déplacements sont autant géographiques que sectoriels et se réalisent sur un temps long, souvent au détriment des emplois les moins qualifiés : « </a:t>
            </a:r>
            <a:r>
              <a:rPr lang="fr-FR" sz="1200" i="1" kern="1200" dirty="0" smtClean="0">
                <a:solidFill>
                  <a:schemeClr val="tx1"/>
                </a:solidFill>
                <a:effectLst/>
                <a:latin typeface="+mn-lt"/>
                <a:ea typeface="+mn-ea"/>
                <a:cs typeface="+mn-cs"/>
              </a:rPr>
              <a:t>On ne transforme pas du jour au lendemain un sidérurgiste lorrain en un informaticien dans la </a:t>
            </a:r>
            <a:r>
              <a:rPr lang="fr-FR" sz="1200" i="1" kern="1200" dirty="0" err="1" smtClean="0">
                <a:solidFill>
                  <a:schemeClr val="tx1"/>
                </a:solidFill>
                <a:effectLst/>
                <a:latin typeface="+mn-lt"/>
                <a:ea typeface="+mn-ea"/>
                <a:cs typeface="+mn-cs"/>
              </a:rPr>
              <a:t>Silicon</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Valley</a:t>
            </a:r>
            <a:r>
              <a:rPr lang="fr-FR" sz="1200" kern="1200" dirty="0" smtClean="0">
                <a:solidFill>
                  <a:schemeClr val="tx1"/>
                </a:solidFill>
                <a:effectLst/>
                <a:latin typeface="+mn-lt"/>
                <a:ea typeface="+mn-ea"/>
                <a:cs typeface="+mn-cs"/>
              </a:rPr>
              <a:t> » (Vatin 1987, 208). Ces différents éléments discréditent les annonces d’un chômage de masse, « </a:t>
            </a:r>
            <a:r>
              <a:rPr lang="fr-FR" sz="1200" i="1" kern="1200" dirty="0" smtClean="0">
                <a:solidFill>
                  <a:schemeClr val="tx1"/>
                </a:solidFill>
                <a:effectLst/>
                <a:latin typeface="+mn-lt"/>
                <a:ea typeface="+mn-ea"/>
                <a:cs typeface="+mn-cs"/>
              </a:rPr>
              <a:t>mythologie tenace de la littérature technologique »</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Coriat</a:t>
            </a:r>
            <a:r>
              <a:rPr lang="fr-FR" sz="1200" kern="1200" dirty="0" smtClean="0">
                <a:solidFill>
                  <a:schemeClr val="tx1"/>
                </a:solidFill>
                <a:effectLst/>
                <a:latin typeface="+mn-lt"/>
                <a:ea typeface="+mn-ea"/>
                <a:cs typeface="+mn-cs"/>
              </a:rPr>
              <a:t> 1990, 197). Pour autant, c’est cette vision qui domine jusqu’alors et alimente l’institutionnalisation et les réflexions sur l’entrée du robot dans le droit occidental (Nevejans 2016, 13). De plus, ces différentes approches s’intéressent pour l’essentiel à l’emploi, au sens macro-social où il désigne un « </a:t>
            </a:r>
            <a:r>
              <a:rPr lang="fr-FR" sz="1200" i="1" kern="1200" dirty="0" smtClean="0">
                <a:solidFill>
                  <a:schemeClr val="tx1"/>
                </a:solidFill>
                <a:effectLst/>
                <a:latin typeface="+mn-lt"/>
                <a:ea typeface="+mn-ea"/>
                <a:cs typeface="+mn-cs"/>
              </a:rPr>
              <a:t>agrégat statistique</a:t>
            </a:r>
            <a:r>
              <a:rPr lang="fr-FR" sz="1200" kern="1200" dirty="0" smtClean="0">
                <a:solidFill>
                  <a:schemeClr val="tx1"/>
                </a:solidFill>
                <a:effectLst/>
                <a:latin typeface="+mn-lt"/>
                <a:ea typeface="+mn-ea"/>
                <a:cs typeface="+mn-cs"/>
              </a:rPr>
              <a:t> » (Vatin 2014, 89). Mais qu'en est-il du travail entendu comme une activité à vocation productive intermédiée par le technique et constituant un pan de la relation entre l’homme et la nature, mais également des relations entre les hommes.</a:t>
            </a:r>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432578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BA40F39-4BCD-254E-9772-C0B684CACB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133" y="5340428"/>
            <a:ext cx="2006277" cy="879778"/>
          </a:xfrm>
          <a:prstGeom prst="rect">
            <a:avLst/>
          </a:prstGeom>
        </p:spPr>
      </p:pic>
      <p:pic>
        <p:nvPicPr>
          <p:cNvPr id="10" name="Image 9">
            <a:extLst>
              <a:ext uri="{FF2B5EF4-FFF2-40B4-BE49-F238E27FC236}">
                <a16:creationId xmlns:a16="http://schemas.microsoft.com/office/drawing/2014/main" id="{CDF6F609-59D6-E146-9750-EE1D19DCAE1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2472"/>
          <a:stretch/>
        </p:blipFill>
        <p:spPr>
          <a:xfrm>
            <a:off x="1902624" y="0"/>
            <a:ext cx="10289376" cy="4632150"/>
          </a:xfrm>
          <a:prstGeom prst="rect">
            <a:avLst/>
          </a:prstGeom>
        </p:spPr>
      </p:pic>
      <p:sp>
        <p:nvSpPr>
          <p:cNvPr id="4" name="Rectangle 3">
            <a:extLst>
              <a:ext uri="{FF2B5EF4-FFF2-40B4-BE49-F238E27FC236}">
                <a16:creationId xmlns:a16="http://schemas.microsoft.com/office/drawing/2014/main" id="{E266904A-8DC6-4A9D-AEA6-D542B99EEEB9}"/>
              </a:ext>
            </a:extLst>
          </p:cNvPr>
          <p:cNvSpPr/>
          <p:nvPr userDrawn="1"/>
        </p:nvSpPr>
        <p:spPr>
          <a:xfrm>
            <a:off x="1902624" y="4099858"/>
            <a:ext cx="10289376" cy="700601"/>
          </a:xfrm>
          <a:prstGeom prst="rect">
            <a:avLst/>
          </a:prstGeom>
          <a:solidFill>
            <a:srgbClr val="137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texte 12"/>
          <p:cNvSpPr>
            <a:spLocks noGrp="1"/>
          </p:cNvSpPr>
          <p:nvPr>
            <p:ph type="body" sz="quarter" idx="11" hasCustomPrompt="1"/>
          </p:nvPr>
        </p:nvSpPr>
        <p:spPr>
          <a:xfrm>
            <a:off x="4181020" y="4215818"/>
            <a:ext cx="7790168" cy="468679"/>
          </a:xfrm>
        </p:spPr>
        <p:txBody>
          <a:bodyPr>
            <a:noAutofit/>
          </a:bodyPr>
          <a:lstStyle>
            <a:lvl1pPr marL="0" indent="0">
              <a:buNone/>
              <a:defRPr sz="3600" b="1" i="0">
                <a:solidFill>
                  <a:schemeClr val="bg1"/>
                </a:solidFill>
                <a:latin typeface="Poppins SemiBold" pitchFamily="2" charset="77"/>
                <a:cs typeface="Poppins SemiBold" pitchFamily="2" charset="77"/>
              </a:defRPr>
            </a:lvl1pPr>
            <a:lvl2pPr marL="457200" indent="0">
              <a:buNone/>
              <a:defRPr/>
            </a:lvl2pPr>
          </a:lstStyle>
          <a:p>
            <a:pPr lvl="0"/>
            <a:r>
              <a:rPr lang="fr-FR" dirty="0" err="1" smtClean="0"/>
              <a:t>Titr</a:t>
            </a:r>
            <a:endParaRPr lang="fr-FR" dirty="0"/>
          </a:p>
        </p:txBody>
      </p:sp>
      <p:pic>
        <p:nvPicPr>
          <p:cNvPr id="14" name="Image 13">
            <a:extLst>
              <a:ext uri="{FF2B5EF4-FFF2-40B4-BE49-F238E27FC236}">
                <a16:creationId xmlns:a16="http://schemas.microsoft.com/office/drawing/2014/main" id="{07701AC9-4CF4-CE4F-8ACE-C73A1596ED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38522" y="5589660"/>
            <a:ext cx="2120942" cy="583670"/>
          </a:xfrm>
          <a:prstGeom prst="rect">
            <a:avLst/>
          </a:prstGeom>
        </p:spPr>
      </p:pic>
      <p:pic>
        <p:nvPicPr>
          <p:cNvPr id="16" name="Image 15">
            <a:extLst>
              <a:ext uri="{FF2B5EF4-FFF2-40B4-BE49-F238E27FC236}">
                <a16:creationId xmlns:a16="http://schemas.microsoft.com/office/drawing/2014/main" id="{2BD4DF82-3940-2741-8E6D-610345A753C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96000" y="5498408"/>
            <a:ext cx="1546709" cy="721798"/>
          </a:xfrm>
          <a:prstGeom prst="rect">
            <a:avLst/>
          </a:prstGeom>
        </p:spPr>
      </p:pic>
      <p:pic>
        <p:nvPicPr>
          <p:cNvPr id="18" name="Image 17">
            <a:extLst>
              <a:ext uri="{FF2B5EF4-FFF2-40B4-BE49-F238E27FC236}">
                <a16:creationId xmlns:a16="http://schemas.microsoft.com/office/drawing/2014/main" id="{58BB36DB-2891-AE4B-AEAF-CA86DED740B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38709" y="5601315"/>
            <a:ext cx="2758624" cy="672835"/>
          </a:xfrm>
          <a:prstGeom prst="rect">
            <a:avLst/>
          </a:prstGeom>
        </p:spPr>
      </p:pic>
      <p:pic>
        <p:nvPicPr>
          <p:cNvPr id="19" name="Graphique 11">
            <a:extLst>
              <a:ext uri="{FF2B5EF4-FFF2-40B4-BE49-F238E27FC236}">
                <a16:creationId xmlns:a16="http://schemas.microsoft.com/office/drawing/2014/main" id="{5C907373-4F21-DE44-AF29-DEE6AF1830D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99813" y="1016737"/>
            <a:ext cx="1293320" cy="575147"/>
          </a:xfrm>
          <a:prstGeom prst="rect">
            <a:avLst/>
          </a:prstGeom>
        </p:spPr>
      </p:pic>
      <p:pic>
        <p:nvPicPr>
          <p:cNvPr id="20" name="Image 19">
            <a:extLst>
              <a:ext uri="{FF2B5EF4-FFF2-40B4-BE49-F238E27FC236}">
                <a16:creationId xmlns:a16="http://schemas.microsoft.com/office/drawing/2014/main" id="{93E0C266-E632-9443-977F-138180392F9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2020924"/>
            <a:ext cx="1637127" cy="613346"/>
          </a:xfrm>
          <a:prstGeom prst="rect">
            <a:avLst/>
          </a:prstGeom>
        </p:spPr>
      </p:pic>
      <p:sp>
        <p:nvSpPr>
          <p:cNvPr id="21" name="Rectangle 20">
            <a:extLst>
              <a:ext uri="{FF2B5EF4-FFF2-40B4-BE49-F238E27FC236}">
                <a16:creationId xmlns:a16="http://schemas.microsoft.com/office/drawing/2014/main" id="{BCEE5F39-CA62-4443-A2E9-F0A08C6499E6}"/>
              </a:ext>
            </a:extLst>
          </p:cNvPr>
          <p:cNvSpPr/>
          <p:nvPr userDrawn="1"/>
        </p:nvSpPr>
        <p:spPr>
          <a:xfrm>
            <a:off x="-270539" y="1725015"/>
            <a:ext cx="1453095" cy="230832"/>
          </a:xfrm>
          <a:prstGeom prst="rect">
            <a:avLst/>
          </a:prstGeom>
        </p:spPr>
        <p:txBody>
          <a:bodyPr wrap="square">
            <a:spAutoFit/>
          </a:bodyPr>
          <a:lstStyle/>
          <a:p>
            <a:pPr marL="0" algn="r" defTabSz="914400" rtl="0" eaLnBrk="1" latinLnBrk="0" hangingPunct="1"/>
            <a:r>
              <a:rPr lang="fr-FR" sz="900" b="0" i="0" kern="1200" dirty="0">
                <a:solidFill>
                  <a:srgbClr val="137D73"/>
                </a:solidFill>
                <a:latin typeface="Poppins Light" pitchFamily="2" charset="77"/>
                <a:ea typeface="+mn-ea"/>
                <a:cs typeface="Poppins Light" pitchFamily="2" charset="77"/>
              </a:rPr>
              <a:t>Porté par</a:t>
            </a:r>
          </a:p>
        </p:txBody>
      </p:sp>
      <p:sp>
        <p:nvSpPr>
          <p:cNvPr id="22" name="Rectangle 21">
            <a:extLst>
              <a:ext uri="{FF2B5EF4-FFF2-40B4-BE49-F238E27FC236}">
                <a16:creationId xmlns:a16="http://schemas.microsoft.com/office/drawing/2014/main" id="{E944DD7B-FC8F-1440-B581-9B046370E9A7}"/>
              </a:ext>
            </a:extLst>
          </p:cNvPr>
          <p:cNvSpPr/>
          <p:nvPr userDrawn="1"/>
        </p:nvSpPr>
        <p:spPr>
          <a:xfrm>
            <a:off x="-180379" y="652774"/>
            <a:ext cx="1453095" cy="230832"/>
          </a:xfrm>
          <a:prstGeom prst="rect">
            <a:avLst/>
          </a:prstGeom>
        </p:spPr>
        <p:txBody>
          <a:bodyPr wrap="square">
            <a:spAutoFit/>
          </a:bodyPr>
          <a:lstStyle/>
          <a:p>
            <a:pPr algn="r"/>
            <a:r>
              <a:rPr lang="fr-FR" sz="900" b="0" i="0" dirty="0">
                <a:solidFill>
                  <a:srgbClr val="137D73"/>
                </a:solidFill>
                <a:latin typeface="Poppins Light" pitchFamily="2" charset="77"/>
                <a:cs typeface="Poppins Light" pitchFamily="2" charset="77"/>
              </a:rPr>
              <a:t>Financé par</a:t>
            </a:r>
          </a:p>
        </p:txBody>
      </p:sp>
      <p:sp>
        <p:nvSpPr>
          <p:cNvPr id="2" name="ZoneTexte 1"/>
          <p:cNvSpPr txBox="1"/>
          <p:nvPr userDrawn="1"/>
        </p:nvSpPr>
        <p:spPr>
          <a:xfrm>
            <a:off x="457200" y="6419850"/>
            <a:ext cx="11277600" cy="307777"/>
          </a:xfrm>
          <a:prstGeom prst="rect">
            <a:avLst/>
          </a:prstGeom>
          <a:noFill/>
        </p:spPr>
        <p:txBody>
          <a:bodyPr wrap="square" rtlCol="0">
            <a:spAutoFit/>
          </a:bodyPr>
          <a:lstStyle/>
          <a:p>
            <a:pPr algn="ctr"/>
            <a:r>
              <a:rPr lang="fr-FR" sz="1400" i="1" dirty="0" smtClean="0">
                <a:solidFill>
                  <a:srgbClr val="137D73"/>
                </a:solidFill>
                <a:latin typeface="Poppins"/>
              </a:rPr>
              <a:t>Transition </a:t>
            </a:r>
            <a:r>
              <a:rPr lang="fr-FR" sz="1400" i="1" dirty="0" err="1" smtClean="0">
                <a:solidFill>
                  <a:srgbClr val="137D73"/>
                </a:solidFill>
                <a:latin typeface="Poppins"/>
              </a:rPr>
              <a:t>agroécologique</a:t>
            </a:r>
            <a:r>
              <a:rPr lang="fr-FR" sz="1400" i="1" dirty="0" smtClean="0">
                <a:solidFill>
                  <a:srgbClr val="137D73"/>
                </a:solidFill>
                <a:latin typeface="Poppins"/>
              </a:rPr>
              <a:t> et robotique : un scénario viable ? – 29 Mai</a:t>
            </a:r>
            <a:r>
              <a:rPr lang="fr-FR" sz="1400" i="1" baseline="0" dirty="0" smtClean="0">
                <a:solidFill>
                  <a:srgbClr val="137D73"/>
                </a:solidFill>
                <a:latin typeface="Poppins"/>
              </a:rPr>
              <a:t> 2024 – Institut Agro Montpellier</a:t>
            </a:r>
            <a:endParaRPr lang="fr-FR" sz="1400" i="1" dirty="0">
              <a:solidFill>
                <a:srgbClr val="137D73"/>
              </a:solidFill>
              <a:latin typeface="Poppins"/>
            </a:endParaRPr>
          </a:p>
        </p:txBody>
      </p:sp>
    </p:spTree>
    <p:extLst>
      <p:ext uri="{BB962C8B-B14F-4D97-AF65-F5344CB8AC3E}">
        <p14:creationId xmlns:p14="http://schemas.microsoft.com/office/powerpoint/2010/main" val="361443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26264" y="1709738"/>
            <a:ext cx="9021186" cy="2852737"/>
          </a:xfrm>
          <a:prstGeom prst="rect">
            <a:avLst/>
          </a:prstGeom>
          <a:ln>
            <a:solidFill>
              <a:schemeClr val="accent4">
                <a:lumMod val="50000"/>
              </a:schemeClr>
            </a:solidFill>
          </a:ln>
        </p:spPr>
        <p:txBody>
          <a:bodyPr anchor="b"/>
          <a:lstStyle>
            <a:lvl1pPr>
              <a:defRPr sz="6000" b="0" i="0">
                <a:ln>
                  <a:solidFill>
                    <a:schemeClr val="accent4">
                      <a:lumMod val="75000"/>
                    </a:schemeClr>
                  </a:solidFill>
                </a:ln>
                <a:solidFill>
                  <a:srgbClr val="137D73"/>
                </a:solidFill>
                <a:latin typeface="Poppins" pitchFamily="2" charset="77"/>
                <a:cs typeface="Poppins" pitchFamily="2" charset="77"/>
              </a:defRPr>
            </a:lvl1pPr>
          </a:lstStyle>
          <a:p>
            <a:r>
              <a:rPr lang="fr-FR" dirty="0"/>
              <a:t>Modifiez le style du titre</a:t>
            </a:r>
          </a:p>
        </p:txBody>
      </p:sp>
      <p:sp>
        <p:nvSpPr>
          <p:cNvPr id="3" name="Espace réservé du texte 2"/>
          <p:cNvSpPr>
            <a:spLocks noGrp="1"/>
          </p:cNvSpPr>
          <p:nvPr>
            <p:ph type="body" idx="1"/>
          </p:nvPr>
        </p:nvSpPr>
        <p:spPr>
          <a:xfrm>
            <a:off x="2326264" y="4589463"/>
            <a:ext cx="9021186" cy="1500187"/>
          </a:xfrm>
          <a:prstGeom prst="rect">
            <a:avLst/>
          </a:prstGeom>
        </p:spPr>
        <p:txBody>
          <a:bodyPr/>
          <a:lstStyle>
            <a:lvl1pPr marL="0" indent="0">
              <a:buNone/>
              <a:defRPr sz="2400">
                <a:solidFill>
                  <a:srgbClr val="137D73"/>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11" name="Rectangle 10"/>
          <p:cNvSpPr/>
          <p:nvPr userDrawn="1"/>
        </p:nvSpPr>
        <p:spPr>
          <a:xfrm>
            <a:off x="2326264" y="443159"/>
            <a:ext cx="9865736" cy="707246"/>
          </a:xfrm>
          <a:prstGeom prst="rect">
            <a:avLst/>
          </a:prstGeom>
          <a:solidFill>
            <a:srgbClr val="137D7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30A0"/>
              </a:solidFill>
            </a:endParaRPr>
          </a:p>
        </p:txBody>
      </p:sp>
      <p:sp>
        <p:nvSpPr>
          <p:cNvPr id="12" name="Espace réservé du texte 18"/>
          <p:cNvSpPr>
            <a:spLocks noGrp="1"/>
          </p:cNvSpPr>
          <p:nvPr>
            <p:ph type="body" sz="quarter" idx="11"/>
          </p:nvPr>
        </p:nvSpPr>
        <p:spPr>
          <a:xfrm>
            <a:off x="2863850" y="571672"/>
            <a:ext cx="7804150" cy="389352"/>
          </a:xfrm>
        </p:spPr>
        <p:txBody>
          <a:bodyPr>
            <a:noAutofit/>
          </a:bodyPr>
          <a:lstStyle>
            <a:lvl1pPr marL="0" indent="0">
              <a:buNone/>
              <a:defRPr sz="3600" b="1">
                <a:solidFill>
                  <a:schemeClr val="bg1"/>
                </a:solidFill>
                <a:latin typeface="Poppins" pitchFamily="2" charset="77"/>
                <a:cs typeface="Poppins" pitchFamily="2" charset="77"/>
              </a:defRPr>
            </a:lvl1pPr>
          </a:lstStyle>
          <a:p>
            <a:pPr lvl="0"/>
            <a:endParaRPr lang="fr-FR" dirty="0"/>
          </a:p>
        </p:txBody>
      </p:sp>
      <p:pic>
        <p:nvPicPr>
          <p:cNvPr id="8" name="Image 7">
            <a:extLst>
              <a:ext uri="{FF2B5EF4-FFF2-40B4-BE49-F238E27FC236}">
                <a16:creationId xmlns:a16="http://schemas.microsoft.com/office/drawing/2014/main" id="{FD882637-917E-9F43-9AC0-61CE4C258F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345" y="270627"/>
            <a:ext cx="1574406" cy="690397"/>
          </a:xfrm>
          <a:prstGeom prst="rect">
            <a:avLst/>
          </a:prstGeom>
        </p:spPr>
      </p:pic>
      <p:pic>
        <p:nvPicPr>
          <p:cNvPr id="9" name="Image 8">
            <a:extLst>
              <a:ext uri="{FF2B5EF4-FFF2-40B4-BE49-F238E27FC236}">
                <a16:creationId xmlns:a16="http://schemas.microsoft.com/office/drawing/2014/main" id="{3A7AE684-76F8-6747-B83E-79968BEAD8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44" y="1260095"/>
            <a:ext cx="1546709" cy="425645"/>
          </a:xfrm>
          <a:prstGeom prst="rect">
            <a:avLst/>
          </a:prstGeom>
        </p:spPr>
      </p:pic>
      <p:pic>
        <p:nvPicPr>
          <p:cNvPr id="10" name="Image 9">
            <a:extLst>
              <a:ext uri="{FF2B5EF4-FFF2-40B4-BE49-F238E27FC236}">
                <a16:creationId xmlns:a16="http://schemas.microsoft.com/office/drawing/2014/main" id="{81E0B02B-91BB-1142-A50C-8E28FB2D9D2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8344" y="1984811"/>
            <a:ext cx="1286062" cy="600162"/>
          </a:xfrm>
          <a:prstGeom prst="rect">
            <a:avLst/>
          </a:prstGeom>
        </p:spPr>
      </p:pic>
      <p:pic>
        <p:nvPicPr>
          <p:cNvPr id="13" name="Image 12">
            <a:extLst>
              <a:ext uri="{FF2B5EF4-FFF2-40B4-BE49-F238E27FC236}">
                <a16:creationId xmlns:a16="http://schemas.microsoft.com/office/drawing/2014/main" id="{476211EB-AF81-C649-BBB2-A65E81E98AB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0296" y="2884044"/>
            <a:ext cx="1662455" cy="405477"/>
          </a:xfrm>
          <a:prstGeom prst="rect">
            <a:avLst/>
          </a:prstGeom>
        </p:spPr>
      </p:pic>
    </p:spTree>
    <p:extLst>
      <p:ext uri="{BB962C8B-B14F-4D97-AF65-F5344CB8AC3E}">
        <p14:creationId xmlns:p14="http://schemas.microsoft.com/office/powerpoint/2010/main" val="401762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DC633F-D623-4BD7-90FF-A5D4F8A11A1D}"/>
              </a:ext>
            </a:extLst>
          </p:cNvPr>
          <p:cNvSpPr/>
          <p:nvPr userDrawn="1"/>
        </p:nvSpPr>
        <p:spPr>
          <a:xfrm>
            <a:off x="2326264" y="0"/>
            <a:ext cx="9865736" cy="6858000"/>
          </a:xfrm>
          <a:prstGeom prst="rect">
            <a:avLst/>
          </a:prstGeom>
          <a:solidFill>
            <a:srgbClr val="137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3200400" y="1797786"/>
            <a:ext cx="10515600" cy="4351338"/>
          </a:xfrm>
          <a:prstGeom prst="rect">
            <a:avLst/>
          </a:prstGeom>
        </p:spPr>
        <p:txBody>
          <a:bodyPr/>
          <a:lstStyle>
            <a:lvl1pPr marL="228600" indent="-228600">
              <a:buClr>
                <a:schemeClr val="bg1"/>
              </a:buClr>
              <a:buFontTx/>
              <a:buChar char="→"/>
              <a:defRPr>
                <a:solidFill>
                  <a:schemeClr val="bg1"/>
                </a:solidFill>
                <a:latin typeface="Montserrat" panose="00000500000000000000" pitchFamily="2" charset="0"/>
              </a:defRPr>
            </a:lvl1pPr>
            <a:lvl2pPr marL="685800" indent="-228600">
              <a:buClr>
                <a:schemeClr val="bg1"/>
              </a:buClr>
              <a:buFontTx/>
              <a:buChar char="→"/>
              <a:defRPr b="0" i="0">
                <a:solidFill>
                  <a:schemeClr val="bg1"/>
                </a:solidFill>
                <a:latin typeface="Poppins" pitchFamily="2" charset="77"/>
                <a:cs typeface="Poppins" pitchFamily="2" charset="77"/>
              </a:defRPr>
            </a:lvl2pPr>
            <a:lvl3pPr marL="1143000" indent="-228600">
              <a:buClr>
                <a:schemeClr val="bg1"/>
              </a:buClr>
              <a:buFontTx/>
              <a:buChar char="→"/>
              <a:defRPr b="0" i="0">
                <a:solidFill>
                  <a:schemeClr val="bg1"/>
                </a:solidFill>
                <a:latin typeface="Poppins" pitchFamily="2" charset="77"/>
                <a:cs typeface="Poppins" pitchFamily="2" charset="77"/>
              </a:defRPr>
            </a:lvl3pPr>
            <a:lvl4pPr marL="1600200" indent="-228600">
              <a:buClr>
                <a:schemeClr val="bg1"/>
              </a:buClr>
              <a:buFontTx/>
              <a:buChar char="→"/>
              <a:defRPr b="0" i="0">
                <a:solidFill>
                  <a:schemeClr val="bg1"/>
                </a:solidFill>
                <a:latin typeface="Poppins" pitchFamily="2" charset="77"/>
                <a:cs typeface="Poppins" pitchFamily="2" charset="77"/>
              </a:defRPr>
            </a:lvl4pPr>
            <a:lvl5pPr marL="2057400" indent="-228600">
              <a:buClr>
                <a:schemeClr val="bg1"/>
              </a:buClr>
              <a:buFontTx/>
              <a:buChar char="→"/>
              <a:defRPr b="0" i="0">
                <a:solidFill>
                  <a:schemeClr val="bg1"/>
                </a:solidFill>
                <a:latin typeface="Poppins" pitchFamily="2" charset="77"/>
                <a:cs typeface="Poppins" pitchFamily="2" charset="77"/>
              </a:defRPr>
            </a:lvl5pPr>
          </a:lstStyle>
          <a:p>
            <a:pPr lvl="1"/>
            <a:r>
              <a:rPr lang="fr-FR" dirty="0"/>
              <a:t>Modifier les styles du texte du masque</a:t>
            </a:r>
          </a:p>
          <a:p>
            <a:pPr lvl="2"/>
            <a:r>
              <a:rPr lang="fr-FR" dirty="0"/>
              <a:t>Deuxième niveau</a:t>
            </a:r>
          </a:p>
          <a:p>
            <a:pPr lvl="3"/>
            <a:r>
              <a:rPr lang="fr-FR" dirty="0"/>
              <a:t>Troisième niveau</a:t>
            </a:r>
          </a:p>
          <a:p>
            <a:pPr lvl="4"/>
            <a:r>
              <a:rPr lang="fr-FR" dirty="0"/>
              <a:t>Quatrième niveau</a:t>
            </a:r>
          </a:p>
        </p:txBody>
      </p:sp>
      <p:sp>
        <p:nvSpPr>
          <p:cNvPr id="10" name="Rectangle 9"/>
          <p:cNvSpPr/>
          <p:nvPr userDrawn="1"/>
        </p:nvSpPr>
        <p:spPr>
          <a:xfrm>
            <a:off x="2326264" y="443159"/>
            <a:ext cx="9865736" cy="707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30A0"/>
              </a:solidFill>
            </a:endParaRPr>
          </a:p>
        </p:txBody>
      </p:sp>
      <p:sp>
        <p:nvSpPr>
          <p:cNvPr id="8" name="Espace réservé du texte 18"/>
          <p:cNvSpPr>
            <a:spLocks noGrp="1"/>
          </p:cNvSpPr>
          <p:nvPr>
            <p:ph type="body" sz="quarter" idx="11"/>
          </p:nvPr>
        </p:nvSpPr>
        <p:spPr>
          <a:xfrm>
            <a:off x="2863850" y="571672"/>
            <a:ext cx="7804150" cy="389352"/>
          </a:xfrm>
        </p:spPr>
        <p:txBody>
          <a:bodyPr>
            <a:noAutofit/>
          </a:bodyPr>
          <a:lstStyle>
            <a:lvl1pPr marL="0" indent="0">
              <a:buNone/>
              <a:defRPr sz="3600" b="1">
                <a:solidFill>
                  <a:srgbClr val="137D73"/>
                </a:solidFill>
                <a:latin typeface="Poppins" pitchFamily="2" charset="77"/>
                <a:cs typeface="Poppins" pitchFamily="2" charset="77"/>
              </a:defRPr>
            </a:lvl1pPr>
          </a:lstStyle>
          <a:p>
            <a:pPr lvl="0"/>
            <a:endParaRPr lang="fr-FR" dirty="0"/>
          </a:p>
        </p:txBody>
      </p:sp>
      <p:pic>
        <p:nvPicPr>
          <p:cNvPr id="11" name="Image 10">
            <a:extLst>
              <a:ext uri="{FF2B5EF4-FFF2-40B4-BE49-F238E27FC236}">
                <a16:creationId xmlns:a16="http://schemas.microsoft.com/office/drawing/2014/main" id="{A9202258-D1F6-1440-BDBE-955E21F382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345" y="270627"/>
            <a:ext cx="1574406" cy="690397"/>
          </a:xfrm>
          <a:prstGeom prst="rect">
            <a:avLst/>
          </a:prstGeom>
        </p:spPr>
      </p:pic>
      <p:pic>
        <p:nvPicPr>
          <p:cNvPr id="12" name="Image 11">
            <a:extLst>
              <a:ext uri="{FF2B5EF4-FFF2-40B4-BE49-F238E27FC236}">
                <a16:creationId xmlns:a16="http://schemas.microsoft.com/office/drawing/2014/main" id="{11706069-A138-DD46-9456-9EDBE203FD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44" y="1260095"/>
            <a:ext cx="1546709" cy="425645"/>
          </a:xfrm>
          <a:prstGeom prst="rect">
            <a:avLst/>
          </a:prstGeom>
        </p:spPr>
      </p:pic>
      <p:pic>
        <p:nvPicPr>
          <p:cNvPr id="13" name="Image 12">
            <a:extLst>
              <a:ext uri="{FF2B5EF4-FFF2-40B4-BE49-F238E27FC236}">
                <a16:creationId xmlns:a16="http://schemas.microsoft.com/office/drawing/2014/main" id="{79FFC50B-EA2D-C14B-ADE3-21B9C644F3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8344" y="1984811"/>
            <a:ext cx="1286062" cy="600162"/>
          </a:xfrm>
          <a:prstGeom prst="rect">
            <a:avLst/>
          </a:prstGeom>
        </p:spPr>
      </p:pic>
      <p:pic>
        <p:nvPicPr>
          <p:cNvPr id="14" name="Image 13">
            <a:extLst>
              <a:ext uri="{FF2B5EF4-FFF2-40B4-BE49-F238E27FC236}">
                <a16:creationId xmlns:a16="http://schemas.microsoft.com/office/drawing/2014/main" id="{2D07E13E-1616-6249-9049-1A9EED89E8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0296" y="2884044"/>
            <a:ext cx="1662455" cy="405477"/>
          </a:xfrm>
          <a:prstGeom prst="rect">
            <a:avLst/>
          </a:prstGeom>
        </p:spPr>
      </p:pic>
    </p:spTree>
    <p:extLst>
      <p:ext uri="{BB962C8B-B14F-4D97-AF65-F5344CB8AC3E}">
        <p14:creationId xmlns:p14="http://schemas.microsoft.com/office/powerpoint/2010/main" val="333727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simple">
    <p:spTree>
      <p:nvGrpSpPr>
        <p:cNvPr id="1" name=""/>
        <p:cNvGrpSpPr/>
        <p:nvPr/>
      </p:nvGrpSpPr>
      <p:grpSpPr>
        <a:xfrm>
          <a:off x="0" y="0"/>
          <a:ext cx="0" cy="0"/>
          <a:chOff x="0" y="0"/>
          <a:chExt cx="0" cy="0"/>
        </a:xfrm>
      </p:grpSpPr>
      <p:sp>
        <p:nvSpPr>
          <p:cNvPr id="11" name="Espace réservé du texte 10"/>
          <p:cNvSpPr>
            <a:spLocks noGrp="1"/>
          </p:cNvSpPr>
          <p:nvPr>
            <p:ph type="body" sz="quarter" idx="10"/>
          </p:nvPr>
        </p:nvSpPr>
        <p:spPr>
          <a:xfrm>
            <a:off x="2438644" y="1734650"/>
            <a:ext cx="7326313" cy="4208462"/>
          </a:xfrm>
          <a:prstGeom prst="rect">
            <a:avLst/>
          </a:prstGeom>
          <a:ln>
            <a:solidFill>
              <a:schemeClr val="tx2"/>
            </a:solidFill>
          </a:ln>
        </p:spPr>
        <p:txBody>
          <a:bodyPr/>
          <a:lstStyle>
            <a:lvl1pPr marL="228600" indent="-228600">
              <a:buClr>
                <a:srgbClr val="191834"/>
              </a:buClr>
              <a:buFont typeface="Montserrat" panose="00000500000000000000" pitchFamily="2" charset="0"/>
              <a:buChar char="→"/>
              <a:defRPr b="0" i="0">
                <a:solidFill>
                  <a:srgbClr val="191834"/>
                </a:solidFill>
                <a:latin typeface="Poppins" pitchFamily="2" charset="77"/>
                <a:cs typeface="Poppins" pitchFamily="2" charset="77"/>
              </a:defRPr>
            </a:lvl1pPr>
            <a:lvl2pPr marL="685800" indent="-228600">
              <a:buClr>
                <a:srgbClr val="191834"/>
              </a:buClr>
              <a:buFont typeface="Montserrat" panose="00000500000000000000" pitchFamily="2" charset="0"/>
              <a:buChar char="→"/>
              <a:defRPr b="0" i="0">
                <a:solidFill>
                  <a:srgbClr val="191834"/>
                </a:solidFill>
                <a:latin typeface="Poppins" pitchFamily="2" charset="77"/>
                <a:cs typeface="Poppins" pitchFamily="2" charset="77"/>
              </a:defRPr>
            </a:lvl2pPr>
            <a:lvl3pPr marL="1143000" indent="-228600">
              <a:buClr>
                <a:srgbClr val="191834"/>
              </a:buClr>
              <a:buFont typeface="Montserrat" panose="00000500000000000000" pitchFamily="2" charset="0"/>
              <a:buChar char="→"/>
              <a:defRPr b="0" i="0">
                <a:solidFill>
                  <a:srgbClr val="191834"/>
                </a:solidFill>
                <a:latin typeface="Poppins" pitchFamily="2" charset="77"/>
                <a:cs typeface="Poppins" pitchFamily="2" charset="77"/>
              </a:defRPr>
            </a:lvl3pPr>
            <a:lvl4pPr marL="1600200" indent="-228600">
              <a:buClr>
                <a:srgbClr val="191834"/>
              </a:buClr>
              <a:buFont typeface="Montserrat" panose="00000500000000000000" pitchFamily="2" charset="0"/>
              <a:buChar char="→"/>
              <a:defRPr b="0" i="0">
                <a:solidFill>
                  <a:srgbClr val="191834"/>
                </a:solidFill>
                <a:latin typeface="Poppins" pitchFamily="2" charset="77"/>
                <a:cs typeface="Poppins" pitchFamily="2" charset="77"/>
              </a:defRPr>
            </a:lvl4pPr>
            <a:lvl5pPr marL="2057400" indent="-228600">
              <a:buClr>
                <a:srgbClr val="191834"/>
              </a:buClr>
              <a:buFont typeface="Montserrat" panose="00000500000000000000" pitchFamily="2" charset="0"/>
              <a:buChar char="→"/>
              <a:defRPr b="0" i="0">
                <a:solidFill>
                  <a:srgbClr val="191834"/>
                </a:solidFill>
                <a:latin typeface="Poppins" pitchFamily="2" charset="77"/>
                <a:cs typeface="Poppins" pitchFamily="2" charset="77"/>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p:cNvSpPr/>
          <p:nvPr userDrawn="1"/>
        </p:nvSpPr>
        <p:spPr>
          <a:xfrm>
            <a:off x="2326264" y="443159"/>
            <a:ext cx="9865736" cy="707246"/>
          </a:xfrm>
          <a:prstGeom prst="rect">
            <a:avLst/>
          </a:prstGeom>
          <a:solidFill>
            <a:srgbClr val="137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lumMod val="75000"/>
                </a:schemeClr>
              </a:solidFill>
            </a:endParaRPr>
          </a:p>
        </p:txBody>
      </p:sp>
      <p:sp>
        <p:nvSpPr>
          <p:cNvPr id="8" name="Espace réservé du texte 18"/>
          <p:cNvSpPr>
            <a:spLocks noGrp="1"/>
          </p:cNvSpPr>
          <p:nvPr>
            <p:ph type="body" sz="quarter" idx="11"/>
          </p:nvPr>
        </p:nvSpPr>
        <p:spPr>
          <a:xfrm>
            <a:off x="2863850" y="571672"/>
            <a:ext cx="7804150" cy="389352"/>
          </a:xfrm>
        </p:spPr>
        <p:txBody>
          <a:bodyPr>
            <a:noAutofit/>
          </a:bodyPr>
          <a:lstStyle>
            <a:lvl1pPr marL="0" indent="0">
              <a:buNone/>
              <a:defRPr sz="3600" b="0" i="0">
                <a:solidFill>
                  <a:schemeClr val="bg1"/>
                </a:solidFill>
                <a:latin typeface="Poppins" pitchFamily="2" charset="77"/>
                <a:cs typeface="Poppins" pitchFamily="2" charset="77"/>
              </a:defRPr>
            </a:lvl1pPr>
          </a:lstStyle>
          <a:p>
            <a:pPr lvl="0"/>
            <a:endParaRPr lang="fr-FR" dirty="0"/>
          </a:p>
        </p:txBody>
      </p:sp>
      <p:pic>
        <p:nvPicPr>
          <p:cNvPr id="6" name="Image 5">
            <a:extLst>
              <a:ext uri="{FF2B5EF4-FFF2-40B4-BE49-F238E27FC236}">
                <a16:creationId xmlns:a16="http://schemas.microsoft.com/office/drawing/2014/main" id="{3A592C66-B53F-384E-A63B-652ABC0A74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345" y="270627"/>
            <a:ext cx="1574406" cy="690397"/>
          </a:xfrm>
          <a:prstGeom prst="rect">
            <a:avLst/>
          </a:prstGeom>
        </p:spPr>
      </p:pic>
      <p:pic>
        <p:nvPicPr>
          <p:cNvPr id="10" name="Image 9">
            <a:extLst>
              <a:ext uri="{FF2B5EF4-FFF2-40B4-BE49-F238E27FC236}">
                <a16:creationId xmlns:a16="http://schemas.microsoft.com/office/drawing/2014/main" id="{8D45CB85-83E6-C541-B449-A323467EFE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44" y="1260095"/>
            <a:ext cx="1546709" cy="425645"/>
          </a:xfrm>
          <a:prstGeom prst="rect">
            <a:avLst/>
          </a:prstGeom>
        </p:spPr>
      </p:pic>
      <p:pic>
        <p:nvPicPr>
          <p:cNvPr id="12" name="Image 11">
            <a:extLst>
              <a:ext uri="{FF2B5EF4-FFF2-40B4-BE49-F238E27FC236}">
                <a16:creationId xmlns:a16="http://schemas.microsoft.com/office/drawing/2014/main" id="{3E9A5A65-14E3-5846-A97C-AC072676009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8344" y="1984811"/>
            <a:ext cx="1286062" cy="600162"/>
          </a:xfrm>
          <a:prstGeom prst="rect">
            <a:avLst/>
          </a:prstGeom>
        </p:spPr>
      </p:pic>
      <p:pic>
        <p:nvPicPr>
          <p:cNvPr id="13" name="Image 12">
            <a:extLst>
              <a:ext uri="{FF2B5EF4-FFF2-40B4-BE49-F238E27FC236}">
                <a16:creationId xmlns:a16="http://schemas.microsoft.com/office/drawing/2014/main" id="{8863EE57-D670-C849-83FD-A3B96C12542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0296" y="2884044"/>
            <a:ext cx="1662455" cy="405477"/>
          </a:xfrm>
          <a:prstGeom prst="rect">
            <a:avLst/>
          </a:prstGeom>
        </p:spPr>
      </p:pic>
    </p:spTree>
    <p:extLst>
      <p:ext uri="{BB962C8B-B14F-4D97-AF65-F5344CB8AC3E}">
        <p14:creationId xmlns:p14="http://schemas.microsoft.com/office/powerpoint/2010/main" val="422847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
        <p:nvSpPr>
          <p:cNvPr id="29" name="Rectangle 28"/>
          <p:cNvSpPr/>
          <p:nvPr userDrawn="1"/>
        </p:nvSpPr>
        <p:spPr>
          <a:xfrm>
            <a:off x="2329812" y="361147"/>
            <a:ext cx="9865736" cy="707246"/>
          </a:xfrm>
          <a:prstGeom prst="rect">
            <a:avLst/>
          </a:prstGeom>
          <a:solidFill>
            <a:srgbClr val="137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30A0"/>
              </a:solidFill>
            </a:endParaRPr>
          </a:p>
        </p:txBody>
      </p:sp>
      <p:sp>
        <p:nvSpPr>
          <p:cNvPr id="5" name="Espace réservé du texte 18"/>
          <p:cNvSpPr>
            <a:spLocks noGrp="1"/>
          </p:cNvSpPr>
          <p:nvPr>
            <p:ph type="body" sz="quarter" idx="12"/>
          </p:nvPr>
        </p:nvSpPr>
        <p:spPr>
          <a:xfrm>
            <a:off x="2863850" y="487574"/>
            <a:ext cx="7804150" cy="389352"/>
          </a:xfrm>
        </p:spPr>
        <p:txBody>
          <a:bodyPr>
            <a:noAutofit/>
          </a:bodyPr>
          <a:lstStyle>
            <a:lvl1pPr marL="0" indent="0">
              <a:buNone/>
              <a:defRPr sz="3600" b="0" i="0">
                <a:solidFill>
                  <a:schemeClr val="bg1"/>
                </a:solidFill>
                <a:latin typeface="Poppins" pitchFamily="2" charset="77"/>
                <a:cs typeface="Poppins" pitchFamily="2" charset="77"/>
              </a:defRPr>
            </a:lvl1pPr>
          </a:lstStyle>
          <a:p>
            <a:pPr lvl="0"/>
            <a:endParaRPr lang="fr-FR" dirty="0"/>
          </a:p>
        </p:txBody>
      </p:sp>
      <p:pic>
        <p:nvPicPr>
          <p:cNvPr id="7" name="Image 6">
            <a:extLst>
              <a:ext uri="{FF2B5EF4-FFF2-40B4-BE49-F238E27FC236}">
                <a16:creationId xmlns:a16="http://schemas.microsoft.com/office/drawing/2014/main" id="{799497D9-5217-EA4C-92D5-2D286283E5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345" y="270627"/>
            <a:ext cx="1574406" cy="690397"/>
          </a:xfrm>
          <a:prstGeom prst="rect">
            <a:avLst/>
          </a:prstGeom>
        </p:spPr>
      </p:pic>
      <p:pic>
        <p:nvPicPr>
          <p:cNvPr id="8" name="Image 7">
            <a:extLst>
              <a:ext uri="{FF2B5EF4-FFF2-40B4-BE49-F238E27FC236}">
                <a16:creationId xmlns:a16="http://schemas.microsoft.com/office/drawing/2014/main" id="{57DF2582-84E8-6149-B39F-20DB6FC70E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44" y="1260095"/>
            <a:ext cx="1546709" cy="425645"/>
          </a:xfrm>
          <a:prstGeom prst="rect">
            <a:avLst/>
          </a:prstGeom>
        </p:spPr>
      </p:pic>
      <p:pic>
        <p:nvPicPr>
          <p:cNvPr id="9" name="Image 8">
            <a:extLst>
              <a:ext uri="{FF2B5EF4-FFF2-40B4-BE49-F238E27FC236}">
                <a16:creationId xmlns:a16="http://schemas.microsoft.com/office/drawing/2014/main" id="{787ED8CA-C7FF-E84C-B63D-161706A491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8344" y="1984811"/>
            <a:ext cx="1286062" cy="600162"/>
          </a:xfrm>
          <a:prstGeom prst="rect">
            <a:avLst/>
          </a:prstGeom>
        </p:spPr>
      </p:pic>
      <p:pic>
        <p:nvPicPr>
          <p:cNvPr id="10" name="Image 9">
            <a:extLst>
              <a:ext uri="{FF2B5EF4-FFF2-40B4-BE49-F238E27FC236}">
                <a16:creationId xmlns:a16="http://schemas.microsoft.com/office/drawing/2014/main" id="{2FC25DEB-2D7E-9042-8699-BD028CE1388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0296" y="2884044"/>
            <a:ext cx="1662455" cy="405477"/>
          </a:xfrm>
          <a:prstGeom prst="rect">
            <a:avLst/>
          </a:prstGeom>
        </p:spPr>
      </p:pic>
    </p:spTree>
    <p:extLst>
      <p:ext uri="{BB962C8B-B14F-4D97-AF65-F5344CB8AC3E}">
        <p14:creationId xmlns:p14="http://schemas.microsoft.com/office/powerpoint/2010/main" val="368918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apositive de fin">
    <p:spTree>
      <p:nvGrpSpPr>
        <p:cNvPr id="1" name=""/>
        <p:cNvGrpSpPr/>
        <p:nvPr/>
      </p:nvGrpSpPr>
      <p:grpSpPr>
        <a:xfrm>
          <a:off x="0" y="0"/>
          <a:ext cx="0" cy="0"/>
          <a:chOff x="0" y="0"/>
          <a:chExt cx="0" cy="0"/>
        </a:xfrm>
      </p:grpSpPr>
      <p:pic>
        <p:nvPicPr>
          <p:cNvPr id="13" name="Graphique 11">
            <a:extLst>
              <a:ext uri="{FF2B5EF4-FFF2-40B4-BE49-F238E27FC236}">
                <a16:creationId xmlns:a16="http://schemas.microsoft.com/office/drawing/2014/main" id="{FCF1DA0A-235C-49D7-90EC-7A0DA512CE8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863763" y="5505691"/>
            <a:ext cx="1908522" cy="848731"/>
          </a:xfrm>
          <a:prstGeom prst="rect">
            <a:avLst/>
          </a:prstGeom>
        </p:spPr>
      </p:pic>
      <p:pic>
        <p:nvPicPr>
          <p:cNvPr id="9" name="Image 8">
            <a:extLst>
              <a:ext uri="{FF2B5EF4-FFF2-40B4-BE49-F238E27FC236}">
                <a16:creationId xmlns:a16="http://schemas.microsoft.com/office/drawing/2014/main" id="{E31D7DC5-EA9F-4B57-99DB-BE7644459C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03795" y="5543013"/>
            <a:ext cx="2046618" cy="766761"/>
          </a:xfrm>
          <a:prstGeom prst="rect">
            <a:avLst/>
          </a:prstGeom>
        </p:spPr>
      </p:pic>
      <p:sp>
        <p:nvSpPr>
          <p:cNvPr id="14" name="Rectangle 13">
            <a:extLst>
              <a:ext uri="{FF2B5EF4-FFF2-40B4-BE49-F238E27FC236}">
                <a16:creationId xmlns:a16="http://schemas.microsoft.com/office/drawing/2014/main" id="{07B27B2D-C836-402D-9A33-206D2BCCF8F2}"/>
              </a:ext>
            </a:extLst>
          </p:cNvPr>
          <p:cNvSpPr/>
          <p:nvPr userDrawn="1"/>
        </p:nvSpPr>
        <p:spPr>
          <a:xfrm>
            <a:off x="9403795" y="5168075"/>
            <a:ext cx="1453095" cy="338554"/>
          </a:xfrm>
          <a:prstGeom prst="rect">
            <a:avLst/>
          </a:prstGeom>
        </p:spPr>
        <p:txBody>
          <a:bodyPr wrap="square">
            <a:spAutoFit/>
          </a:bodyPr>
          <a:lstStyle/>
          <a:p>
            <a:pPr marL="0" algn="r" defTabSz="914400" rtl="0" eaLnBrk="1" latinLnBrk="0" hangingPunct="1"/>
            <a:r>
              <a:rPr lang="fr-FR" sz="1600" b="0" i="0" kern="1200" dirty="0">
                <a:solidFill>
                  <a:srgbClr val="137D73"/>
                </a:solidFill>
                <a:latin typeface="Poppins Light" pitchFamily="2" charset="77"/>
                <a:ea typeface="+mn-ea"/>
                <a:cs typeface="Poppins Light" pitchFamily="2" charset="77"/>
              </a:rPr>
              <a:t>Porté par</a:t>
            </a:r>
          </a:p>
        </p:txBody>
      </p:sp>
      <p:sp>
        <p:nvSpPr>
          <p:cNvPr id="15" name="Rectangle 14">
            <a:extLst>
              <a:ext uri="{FF2B5EF4-FFF2-40B4-BE49-F238E27FC236}">
                <a16:creationId xmlns:a16="http://schemas.microsoft.com/office/drawing/2014/main" id="{07B27B2D-C836-402D-9A33-206D2BCCF8F2}"/>
              </a:ext>
            </a:extLst>
          </p:cNvPr>
          <p:cNvSpPr/>
          <p:nvPr userDrawn="1"/>
        </p:nvSpPr>
        <p:spPr>
          <a:xfrm>
            <a:off x="2863763" y="5067672"/>
            <a:ext cx="1453095" cy="338554"/>
          </a:xfrm>
          <a:prstGeom prst="rect">
            <a:avLst/>
          </a:prstGeom>
        </p:spPr>
        <p:txBody>
          <a:bodyPr wrap="square">
            <a:spAutoFit/>
          </a:bodyPr>
          <a:lstStyle/>
          <a:p>
            <a:pPr algn="r"/>
            <a:r>
              <a:rPr lang="fr-FR" sz="1600" b="0" i="0" dirty="0">
                <a:solidFill>
                  <a:srgbClr val="137D73"/>
                </a:solidFill>
                <a:latin typeface="Poppins Light" pitchFamily="2" charset="77"/>
                <a:cs typeface="Poppins Light" pitchFamily="2" charset="77"/>
              </a:rPr>
              <a:t>Financé par</a:t>
            </a:r>
          </a:p>
        </p:txBody>
      </p:sp>
      <p:sp>
        <p:nvSpPr>
          <p:cNvPr id="10" name="Titre 1"/>
          <p:cNvSpPr txBox="1">
            <a:spLocks/>
          </p:cNvSpPr>
          <p:nvPr userDrawn="1"/>
        </p:nvSpPr>
        <p:spPr>
          <a:xfrm>
            <a:off x="2326264" y="363332"/>
            <a:ext cx="9865736" cy="1348284"/>
          </a:xfrm>
          <a:prstGeom prst="rect">
            <a:avLst/>
          </a:prstGeom>
          <a:solidFill>
            <a:srgbClr val="137D73"/>
          </a:solidFill>
          <a:ln>
            <a:solidFill>
              <a:schemeClr val="accent4">
                <a:lumMod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ontserrat" panose="00000500000000000000" pitchFamily="2" charset="0"/>
                <a:ea typeface="+mj-ea"/>
                <a:cs typeface="+mj-cs"/>
              </a:defRPr>
            </a:lvl1pPr>
          </a:lstStyle>
          <a:p>
            <a:endParaRPr lang="en-US" sz="3600" b="1" dirty="0">
              <a:solidFill>
                <a:schemeClr val="bg1"/>
              </a:solidFill>
              <a:latin typeface="Montserrat" panose="00000500000000000000" pitchFamily="2" charset="0"/>
            </a:endParaRPr>
          </a:p>
        </p:txBody>
      </p:sp>
      <p:sp>
        <p:nvSpPr>
          <p:cNvPr id="17" name="Rectangle 16"/>
          <p:cNvSpPr/>
          <p:nvPr userDrawn="1"/>
        </p:nvSpPr>
        <p:spPr>
          <a:xfrm>
            <a:off x="2326264" y="1711616"/>
            <a:ext cx="9865736" cy="707246"/>
          </a:xfrm>
          <a:prstGeom prst="rect">
            <a:avLst/>
          </a:prstGeom>
          <a:solidFill>
            <a:srgbClr val="137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noFill/>
            </a:endParaRPr>
          </a:p>
        </p:txBody>
      </p:sp>
      <p:sp>
        <p:nvSpPr>
          <p:cNvPr id="12" name="Espace réservé du texte 18"/>
          <p:cNvSpPr>
            <a:spLocks noGrp="1"/>
          </p:cNvSpPr>
          <p:nvPr>
            <p:ph type="body" sz="quarter" idx="11"/>
          </p:nvPr>
        </p:nvSpPr>
        <p:spPr>
          <a:xfrm>
            <a:off x="2553884" y="1760768"/>
            <a:ext cx="7804150" cy="389352"/>
          </a:xfrm>
        </p:spPr>
        <p:txBody>
          <a:bodyPr>
            <a:noAutofit/>
          </a:bodyPr>
          <a:lstStyle>
            <a:lvl1pPr marL="0" indent="0">
              <a:buNone/>
              <a:defRPr sz="3600" b="1">
                <a:solidFill>
                  <a:schemeClr val="bg1"/>
                </a:solidFill>
                <a:latin typeface="Century Gothic" panose="020B0502020202020204" pitchFamily="34" charset="0"/>
              </a:defRPr>
            </a:lvl1pPr>
          </a:lstStyle>
          <a:p>
            <a:pPr lvl="0"/>
            <a:endParaRPr lang="fr-FR" dirty="0"/>
          </a:p>
        </p:txBody>
      </p:sp>
      <p:pic>
        <p:nvPicPr>
          <p:cNvPr id="16" name="Image 15">
            <a:extLst>
              <a:ext uri="{FF2B5EF4-FFF2-40B4-BE49-F238E27FC236}">
                <a16:creationId xmlns:a16="http://schemas.microsoft.com/office/drawing/2014/main" id="{183FDA6D-DB07-0144-AE7D-57F8A4D1D6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8345" y="270627"/>
            <a:ext cx="1574406" cy="690397"/>
          </a:xfrm>
          <a:prstGeom prst="rect">
            <a:avLst/>
          </a:prstGeom>
        </p:spPr>
      </p:pic>
      <p:pic>
        <p:nvPicPr>
          <p:cNvPr id="19" name="Image 18">
            <a:extLst>
              <a:ext uri="{FF2B5EF4-FFF2-40B4-BE49-F238E27FC236}">
                <a16:creationId xmlns:a16="http://schemas.microsoft.com/office/drawing/2014/main" id="{7EC75C44-C26E-4944-90D3-60E94C34425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8344" y="1260095"/>
            <a:ext cx="1546709" cy="425645"/>
          </a:xfrm>
          <a:prstGeom prst="rect">
            <a:avLst/>
          </a:prstGeom>
        </p:spPr>
      </p:pic>
      <p:pic>
        <p:nvPicPr>
          <p:cNvPr id="20" name="Image 19">
            <a:extLst>
              <a:ext uri="{FF2B5EF4-FFF2-40B4-BE49-F238E27FC236}">
                <a16:creationId xmlns:a16="http://schemas.microsoft.com/office/drawing/2014/main" id="{9B17777C-BA42-7146-9876-45399938FB3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344" y="1984811"/>
            <a:ext cx="1286062" cy="600162"/>
          </a:xfrm>
          <a:prstGeom prst="rect">
            <a:avLst/>
          </a:prstGeom>
        </p:spPr>
      </p:pic>
      <p:pic>
        <p:nvPicPr>
          <p:cNvPr id="21" name="Image 20">
            <a:extLst>
              <a:ext uri="{FF2B5EF4-FFF2-40B4-BE49-F238E27FC236}">
                <a16:creationId xmlns:a16="http://schemas.microsoft.com/office/drawing/2014/main" id="{23769B93-7308-6540-9DB9-99CC18A31F6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0296" y="2884044"/>
            <a:ext cx="1662455" cy="405477"/>
          </a:xfrm>
          <a:prstGeom prst="rect">
            <a:avLst/>
          </a:prstGeom>
        </p:spPr>
      </p:pic>
      <p:sp>
        <p:nvSpPr>
          <p:cNvPr id="24" name="ZoneTexte 23"/>
          <p:cNvSpPr txBox="1"/>
          <p:nvPr userDrawn="1"/>
        </p:nvSpPr>
        <p:spPr>
          <a:xfrm>
            <a:off x="457200" y="6419850"/>
            <a:ext cx="11277600" cy="307777"/>
          </a:xfrm>
          <a:prstGeom prst="rect">
            <a:avLst/>
          </a:prstGeom>
          <a:noFill/>
        </p:spPr>
        <p:txBody>
          <a:bodyPr wrap="square" rtlCol="0">
            <a:spAutoFit/>
          </a:bodyPr>
          <a:lstStyle/>
          <a:p>
            <a:pPr algn="ctr"/>
            <a:r>
              <a:rPr lang="fr-FR" sz="1400" i="1" dirty="0" smtClean="0">
                <a:solidFill>
                  <a:srgbClr val="137D73"/>
                </a:solidFill>
                <a:latin typeface="Poppins"/>
              </a:rPr>
              <a:t>Transition </a:t>
            </a:r>
            <a:r>
              <a:rPr lang="fr-FR" sz="1400" i="1" dirty="0" err="1" smtClean="0">
                <a:solidFill>
                  <a:srgbClr val="137D73"/>
                </a:solidFill>
                <a:latin typeface="Poppins"/>
              </a:rPr>
              <a:t>agroécologique</a:t>
            </a:r>
            <a:r>
              <a:rPr lang="fr-FR" sz="1400" i="1" dirty="0" smtClean="0">
                <a:solidFill>
                  <a:srgbClr val="137D73"/>
                </a:solidFill>
                <a:latin typeface="Poppins"/>
              </a:rPr>
              <a:t> et robotique : un scénario viable ? – 29 Mai</a:t>
            </a:r>
            <a:r>
              <a:rPr lang="fr-FR" sz="1400" i="1" baseline="0" dirty="0" smtClean="0">
                <a:solidFill>
                  <a:srgbClr val="137D73"/>
                </a:solidFill>
                <a:latin typeface="Poppins"/>
              </a:rPr>
              <a:t> 2024 – Institut Agro Montpellier</a:t>
            </a:r>
            <a:endParaRPr lang="fr-FR" sz="1400" i="1" dirty="0">
              <a:solidFill>
                <a:srgbClr val="137D73"/>
              </a:solidFill>
              <a:latin typeface="Poppins"/>
            </a:endParaRPr>
          </a:p>
        </p:txBody>
      </p:sp>
    </p:spTree>
    <p:extLst>
      <p:ext uri="{BB962C8B-B14F-4D97-AF65-F5344CB8AC3E}">
        <p14:creationId xmlns:p14="http://schemas.microsoft.com/office/powerpoint/2010/main" val="265770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colonne">
    <p:spTree>
      <p:nvGrpSpPr>
        <p:cNvPr id="1" name=""/>
        <p:cNvGrpSpPr/>
        <p:nvPr/>
      </p:nvGrpSpPr>
      <p:grpSpPr>
        <a:xfrm>
          <a:off x="0" y="0"/>
          <a:ext cx="0" cy="0"/>
          <a:chOff x="0" y="0"/>
          <a:chExt cx="0" cy="0"/>
        </a:xfrm>
      </p:grpSpPr>
      <p:sp>
        <p:nvSpPr>
          <p:cNvPr id="11" name="Espace réservé du texte 10"/>
          <p:cNvSpPr>
            <a:spLocks noGrp="1"/>
          </p:cNvSpPr>
          <p:nvPr>
            <p:ph type="body" sz="quarter" idx="10"/>
          </p:nvPr>
        </p:nvSpPr>
        <p:spPr>
          <a:xfrm>
            <a:off x="2438645" y="1734650"/>
            <a:ext cx="5410616" cy="4208462"/>
          </a:xfrm>
          <a:prstGeom prst="rect">
            <a:avLst/>
          </a:prstGeom>
        </p:spPr>
        <p:txBody>
          <a:bodyPr/>
          <a:lstStyle>
            <a:lvl1pPr marL="228600" indent="-228600">
              <a:buClr>
                <a:srgbClr val="191834"/>
              </a:buClr>
              <a:buFont typeface="Montserrat" panose="00000500000000000000" pitchFamily="2" charset="0"/>
              <a:buChar char="→"/>
              <a:defRPr b="0" i="0">
                <a:solidFill>
                  <a:srgbClr val="191834"/>
                </a:solidFill>
                <a:latin typeface="Poppins" pitchFamily="2" charset="77"/>
                <a:cs typeface="Poppins" pitchFamily="2" charset="77"/>
              </a:defRPr>
            </a:lvl1pPr>
            <a:lvl2pPr marL="685800" indent="-228600">
              <a:buClr>
                <a:srgbClr val="191834"/>
              </a:buClr>
              <a:buFont typeface="Montserrat" panose="00000500000000000000" pitchFamily="2" charset="0"/>
              <a:buChar char="→"/>
              <a:defRPr b="0" i="0">
                <a:solidFill>
                  <a:srgbClr val="191834"/>
                </a:solidFill>
                <a:latin typeface="Poppins" pitchFamily="2" charset="77"/>
                <a:cs typeface="Poppins" pitchFamily="2" charset="77"/>
              </a:defRPr>
            </a:lvl2pPr>
            <a:lvl3pPr marL="1143000" indent="-228600">
              <a:buClr>
                <a:srgbClr val="191834"/>
              </a:buClr>
              <a:buFont typeface="Montserrat" panose="00000500000000000000" pitchFamily="2" charset="0"/>
              <a:buChar char="→"/>
              <a:defRPr b="0" i="0">
                <a:solidFill>
                  <a:srgbClr val="191834"/>
                </a:solidFill>
                <a:latin typeface="Poppins" pitchFamily="2" charset="77"/>
                <a:cs typeface="Poppins" pitchFamily="2" charset="77"/>
              </a:defRPr>
            </a:lvl3pPr>
            <a:lvl4pPr marL="1600200" indent="-228600">
              <a:buClr>
                <a:srgbClr val="191834"/>
              </a:buClr>
              <a:buFont typeface="Montserrat" panose="00000500000000000000" pitchFamily="2" charset="0"/>
              <a:buChar char="→"/>
              <a:defRPr b="0" i="0">
                <a:solidFill>
                  <a:srgbClr val="191834"/>
                </a:solidFill>
                <a:latin typeface="Poppins" pitchFamily="2" charset="77"/>
                <a:cs typeface="Poppins" pitchFamily="2" charset="77"/>
              </a:defRPr>
            </a:lvl4pPr>
            <a:lvl5pPr marL="2057400" indent="-228600">
              <a:buClr>
                <a:srgbClr val="191834"/>
              </a:buClr>
              <a:buFont typeface="Montserrat" panose="00000500000000000000" pitchFamily="2" charset="0"/>
              <a:buChar char="→"/>
              <a:defRPr b="0" i="0">
                <a:solidFill>
                  <a:srgbClr val="191834"/>
                </a:solidFill>
                <a:latin typeface="Poppins" pitchFamily="2" charset="77"/>
                <a:cs typeface="Poppins" pitchFamily="2" charset="77"/>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4"/>
            <a:endParaRPr lang="fr-FR" dirty="0"/>
          </a:p>
        </p:txBody>
      </p:sp>
      <p:sp>
        <p:nvSpPr>
          <p:cNvPr id="10" name="Espace réservé du texte 10"/>
          <p:cNvSpPr>
            <a:spLocks noGrp="1"/>
          </p:cNvSpPr>
          <p:nvPr>
            <p:ph type="body" sz="quarter" idx="12"/>
          </p:nvPr>
        </p:nvSpPr>
        <p:spPr>
          <a:xfrm>
            <a:off x="7959969" y="3704127"/>
            <a:ext cx="4126523" cy="2485658"/>
          </a:xfrm>
          <a:prstGeom prst="rect">
            <a:avLst/>
          </a:prstGeom>
        </p:spPr>
        <p:txBody>
          <a:bodyPr/>
          <a:lstStyle>
            <a:lvl1pPr marL="0" indent="0">
              <a:buClr>
                <a:srgbClr val="191834"/>
              </a:buClr>
              <a:buFont typeface="Arial" panose="020B0604020202020204" pitchFamily="34" charset="0"/>
              <a:buNone/>
              <a:defRPr sz="1800" b="0" i="0">
                <a:solidFill>
                  <a:srgbClr val="191834"/>
                </a:solidFill>
                <a:latin typeface="Poppins" pitchFamily="2" charset="77"/>
                <a:cs typeface="Poppins" pitchFamily="2" charset="77"/>
              </a:defRPr>
            </a:lvl1pPr>
            <a:lvl2pPr marL="800100" indent="-342900">
              <a:buClr>
                <a:srgbClr val="191834"/>
              </a:buClr>
              <a:buSzPct val="77000"/>
              <a:buFont typeface="Arial" panose="020B0604020202020204" pitchFamily="34" charset="0"/>
              <a:buChar char="•"/>
              <a:defRPr sz="1600" b="0" i="0">
                <a:solidFill>
                  <a:srgbClr val="191834"/>
                </a:solidFill>
                <a:latin typeface="Poppins" pitchFamily="2" charset="77"/>
                <a:cs typeface="Poppins" pitchFamily="2" charset="77"/>
              </a:defRPr>
            </a:lvl2pPr>
            <a:lvl3pPr marL="1143000" indent="-228600">
              <a:buClr>
                <a:srgbClr val="7030A0"/>
              </a:buClr>
              <a:buFont typeface="Montserrat" panose="00000500000000000000" pitchFamily="2" charset="0"/>
              <a:buChar char="→"/>
              <a:defRPr>
                <a:latin typeface="Montserrat" panose="00000500000000000000" pitchFamily="2" charset="0"/>
              </a:defRPr>
            </a:lvl3pPr>
            <a:lvl4pPr marL="1600200" indent="-228600">
              <a:buClr>
                <a:srgbClr val="7030A0"/>
              </a:buClr>
              <a:buFont typeface="Montserrat" panose="00000500000000000000" pitchFamily="2" charset="0"/>
              <a:buChar char="→"/>
              <a:defRPr>
                <a:latin typeface="Montserrat" panose="00000500000000000000" pitchFamily="2" charset="0"/>
              </a:defRPr>
            </a:lvl4pPr>
            <a:lvl5pPr marL="1828800" indent="0">
              <a:buClr>
                <a:srgbClr val="7030A0"/>
              </a:buClr>
              <a:buFont typeface="Montserrat" panose="00000500000000000000" pitchFamily="2" charset="0"/>
              <a:buNone/>
              <a:defRPr>
                <a:latin typeface="Montserrat" panose="00000500000000000000" pitchFamily="2" charset="0"/>
              </a:defRPr>
            </a:lvl5pPr>
          </a:lstStyle>
          <a:p>
            <a:pPr lvl="0"/>
            <a:r>
              <a:rPr lang="fr-FR" dirty="0"/>
              <a:t>Modifier les styles du texte du masque</a:t>
            </a:r>
          </a:p>
          <a:p>
            <a:pPr lvl="1"/>
            <a:r>
              <a:rPr lang="fr-FR" dirty="0"/>
              <a:t>Deuxième niveau</a:t>
            </a:r>
          </a:p>
          <a:p>
            <a:pPr lvl="1"/>
            <a:endParaRPr lang="fr-FR" dirty="0"/>
          </a:p>
          <a:p>
            <a:pPr lvl="1"/>
            <a:endParaRPr lang="fr-FR" dirty="0"/>
          </a:p>
          <a:p>
            <a:pPr lvl="1"/>
            <a:endParaRPr lang="fr-FR" dirty="0"/>
          </a:p>
          <a:p>
            <a:pPr lvl="1"/>
            <a:endParaRPr lang="fr-FR" dirty="0"/>
          </a:p>
          <a:p>
            <a:pPr lvl="1"/>
            <a:endParaRPr lang="fr-FR" dirty="0"/>
          </a:p>
          <a:p>
            <a:pPr lvl="2"/>
            <a:endParaRPr lang="fr-FR" dirty="0"/>
          </a:p>
        </p:txBody>
      </p:sp>
      <p:sp>
        <p:nvSpPr>
          <p:cNvPr id="12" name="Rectangle 11"/>
          <p:cNvSpPr/>
          <p:nvPr userDrawn="1"/>
        </p:nvSpPr>
        <p:spPr>
          <a:xfrm>
            <a:off x="2326264" y="443159"/>
            <a:ext cx="9865736" cy="707246"/>
          </a:xfrm>
          <a:prstGeom prst="rect">
            <a:avLst/>
          </a:prstGeom>
          <a:solidFill>
            <a:srgbClr val="137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30A0"/>
              </a:solidFill>
            </a:endParaRPr>
          </a:p>
        </p:txBody>
      </p:sp>
      <p:sp>
        <p:nvSpPr>
          <p:cNvPr id="8" name="Espace réservé du texte 18"/>
          <p:cNvSpPr>
            <a:spLocks noGrp="1"/>
          </p:cNvSpPr>
          <p:nvPr>
            <p:ph type="body" sz="quarter" idx="11"/>
          </p:nvPr>
        </p:nvSpPr>
        <p:spPr>
          <a:xfrm>
            <a:off x="2863850" y="571672"/>
            <a:ext cx="7804150" cy="389352"/>
          </a:xfrm>
        </p:spPr>
        <p:txBody>
          <a:bodyPr>
            <a:noAutofit/>
          </a:bodyPr>
          <a:lstStyle>
            <a:lvl1pPr marL="0" indent="0">
              <a:buNone/>
              <a:defRPr sz="3600" b="0" i="0">
                <a:solidFill>
                  <a:schemeClr val="bg1"/>
                </a:solidFill>
                <a:latin typeface="Poppins" pitchFamily="2" charset="77"/>
                <a:cs typeface="Poppins" pitchFamily="2" charset="77"/>
              </a:defRPr>
            </a:lvl1pPr>
          </a:lstStyle>
          <a:p>
            <a:pPr lvl="0"/>
            <a:endParaRPr lang="fr-FR" dirty="0"/>
          </a:p>
        </p:txBody>
      </p:sp>
      <p:pic>
        <p:nvPicPr>
          <p:cNvPr id="7" name="Image 6">
            <a:extLst>
              <a:ext uri="{FF2B5EF4-FFF2-40B4-BE49-F238E27FC236}">
                <a16:creationId xmlns:a16="http://schemas.microsoft.com/office/drawing/2014/main" id="{D4172208-88B7-1543-B276-22588336BF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345" y="270627"/>
            <a:ext cx="1574406" cy="690397"/>
          </a:xfrm>
          <a:prstGeom prst="rect">
            <a:avLst/>
          </a:prstGeom>
        </p:spPr>
      </p:pic>
      <p:pic>
        <p:nvPicPr>
          <p:cNvPr id="13" name="Image 12">
            <a:extLst>
              <a:ext uri="{FF2B5EF4-FFF2-40B4-BE49-F238E27FC236}">
                <a16:creationId xmlns:a16="http://schemas.microsoft.com/office/drawing/2014/main" id="{41B045C6-D970-8546-993D-5C24A8F5FC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44" y="1260095"/>
            <a:ext cx="1546709" cy="425645"/>
          </a:xfrm>
          <a:prstGeom prst="rect">
            <a:avLst/>
          </a:prstGeom>
        </p:spPr>
      </p:pic>
      <p:pic>
        <p:nvPicPr>
          <p:cNvPr id="14" name="Image 13">
            <a:extLst>
              <a:ext uri="{FF2B5EF4-FFF2-40B4-BE49-F238E27FC236}">
                <a16:creationId xmlns:a16="http://schemas.microsoft.com/office/drawing/2014/main" id="{BD0802BF-00D9-B343-88AA-45EA333D020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8344" y="1984811"/>
            <a:ext cx="1286062" cy="600162"/>
          </a:xfrm>
          <a:prstGeom prst="rect">
            <a:avLst/>
          </a:prstGeom>
        </p:spPr>
      </p:pic>
      <p:pic>
        <p:nvPicPr>
          <p:cNvPr id="15" name="Image 14">
            <a:extLst>
              <a:ext uri="{FF2B5EF4-FFF2-40B4-BE49-F238E27FC236}">
                <a16:creationId xmlns:a16="http://schemas.microsoft.com/office/drawing/2014/main" id="{F2638241-80BE-414A-8FA4-555F03348D5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0296" y="2884044"/>
            <a:ext cx="1662455" cy="405477"/>
          </a:xfrm>
          <a:prstGeom prst="rect">
            <a:avLst/>
          </a:prstGeom>
        </p:spPr>
      </p:pic>
    </p:spTree>
    <p:extLst>
      <p:ext uri="{BB962C8B-B14F-4D97-AF65-F5344CB8AC3E}">
        <p14:creationId xmlns:p14="http://schemas.microsoft.com/office/powerpoint/2010/main" val="147825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326263" y="1356702"/>
            <a:ext cx="4742751" cy="4351338"/>
          </a:xfrm>
          <a:prstGeom prst="rect">
            <a:avLst/>
          </a:prstGeom>
        </p:spPr>
        <p:txBody>
          <a:bodyPr/>
          <a:lstStyle>
            <a:lvl1pPr marL="228600" indent="-228600">
              <a:buClr>
                <a:srgbClr val="191834"/>
              </a:buClr>
              <a:buFont typeface="Montserrat" panose="00000500000000000000" pitchFamily="2" charset="0"/>
              <a:buChar char="→"/>
              <a:defRPr b="0" i="0">
                <a:solidFill>
                  <a:srgbClr val="191834"/>
                </a:solidFill>
                <a:latin typeface="Poppins" pitchFamily="2" charset="77"/>
                <a:cs typeface="Poppins" pitchFamily="2" charset="77"/>
              </a:defRPr>
            </a:lvl1pPr>
            <a:lvl2pPr marL="685800" indent="-228600">
              <a:buClr>
                <a:srgbClr val="191834"/>
              </a:buClr>
              <a:buFont typeface="Montserrat" panose="00000500000000000000" pitchFamily="2" charset="0"/>
              <a:buChar char="→"/>
              <a:defRPr b="0" i="0">
                <a:solidFill>
                  <a:srgbClr val="191834"/>
                </a:solidFill>
                <a:latin typeface="Poppins" pitchFamily="2" charset="77"/>
                <a:cs typeface="Poppins" pitchFamily="2" charset="77"/>
              </a:defRPr>
            </a:lvl2pPr>
            <a:lvl3pPr marL="1143000" indent="-228600">
              <a:buClr>
                <a:srgbClr val="191834"/>
              </a:buClr>
              <a:buFont typeface="Montserrat" panose="00000500000000000000" pitchFamily="2" charset="0"/>
              <a:buChar char="→"/>
              <a:defRPr b="0" i="0">
                <a:solidFill>
                  <a:srgbClr val="191834"/>
                </a:solidFill>
                <a:latin typeface="Poppins" pitchFamily="2" charset="77"/>
                <a:cs typeface="Poppins" pitchFamily="2" charset="77"/>
              </a:defRPr>
            </a:lvl3pPr>
            <a:lvl4pPr marL="1600200" indent="-228600">
              <a:buClr>
                <a:srgbClr val="191834"/>
              </a:buClr>
              <a:buFont typeface="Montserrat" panose="00000500000000000000" pitchFamily="2" charset="0"/>
              <a:buChar char="→"/>
              <a:defRPr b="0" i="0">
                <a:solidFill>
                  <a:srgbClr val="191834"/>
                </a:solidFill>
                <a:latin typeface="Poppins" pitchFamily="2" charset="77"/>
                <a:cs typeface="Poppins" pitchFamily="2" charset="77"/>
              </a:defRPr>
            </a:lvl4pPr>
            <a:lvl5pPr marL="2057400" indent="-228600">
              <a:buClr>
                <a:srgbClr val="191834"/>
              </a:buClr>
              <a:buFont typeface="Montserrat" panose="00000500000000000000" pitchFamily="2" charset="0"/>
              <a:buChar char="→"/>
              <a:defRPr b="0" i="0">
                <a:solidFill>
                  <a:srgbClr val="191834"/>
                </a:solidFill>
                <a:latin typeface="Poppins" pitchFamily="2" charset="77"/>
                <a:cs typeface="Poppins" pitchFamily="2" charset="77"/>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7268308" y="1356702"/>
            <a:ext cx="4730261" cy="4351338"/>
          </a:xfrm>
          <a:prstGeom prst="rect">
            <a:avLst/>
          </a:prstGeom>
        </p:spPr>
        <p:txBody>
          <a:bodyPr/>
          <a:lstStyle>
            <a:lvl1pPr marL="228600" indent="-228600">
              <a:buClrTx/>
              <a:buFont typeface="Montserrat" panose="00000500000000000000" pitchFamily="2" charset="0"/>
              <a:buChar char="→"/>
              <a:defRPr b="0" i="0">
                <a:solidFill>
                  <a:srgbClr val="191834"/>
                </a:solidFill>
                <a:latin typeface="Poppins" pitchFamily="2" charset="77"/>
                <a:cs typeface="Poppins" pitchFamily="2" charset="77"/>
              </a:defRPr>
            </a:lvl1pPr>
            <a:lvl2pPr marL="685800" indent="-228600">
              <a:buClrTx/>
              <a:buFont typeface="Montserrat" panose="00000500000000000000" pitchFamily="2" charset="0"/>
              <a:buChar char="→"/>
              <a:defRPr b="0" i="0">
                <a:solidFill>
                  <a:srgbClr val="191834"/>
                </a:solidFill>
                <a:latin typeface="Poppins" pitchFamily="2" charset="77"/>
                <a:cs typeface="Poppins" pitchFamily="2" charset="77"/>
              </a:defRPr>
            </a:lvl2pPr>
            <a:lvl3pPr marL="1143000" indent="-228600">
              <a:buClrTx/>
              <a:buFont typeface="Montserrat" panose="00000500000000000000" pitchFamily="2" charset="0"/>
              <a:buChar char="→"/>
              <a:defRPr b="0" i="0">
                <a:solidFill>
                  <a:srgbClr val="191834"/>
                </a:solidFill>
                <a:latin typeface="Poppins" pitchFamily="2" charset="77"/>
                <a:cs typeface="Poppins" pitchFamily="2" charset="77"/>
              </a:defRPr>
            </a:lvl3pPr>
            <a:lvl4pPr marL="1600200" indent="-228600">
              <a:buClrTx/>
              <a:buFont typeface="Montserrat" panose="00000500000000000000" pitchFamily="2" charset="0"/>
              <a:buChar char="→"/>
              <a:defRPr b="0" i="0">
                <a:solidFill>
                  <a:srgbClr val="191834"/>
                </a:solidFill>
                <a:latin typeface="Poppins" pitchFamily="2" charset="77"/>
                <a:cs typeface="Poppins" pitchFamily="2" charset="77"/>
              </a:defRPr>
            </a:lvl4pPr>
            <a:lvl5pPr marL="2057400" indent="-228600">
              <a:buClrTx/>
              <a:buFont typeface="Montserrat" panose="00000500000000000000" pitchFamily="2" charset="0"/>
              <a:buChar char="→"/>
              <a:defRPr b="0" i="0">
                <a:solidFill>
                  <a:srgbClr val="191834"/>
                </a:solidFill>
                <a:latin typeface="Poppins" pitchFamily="2" charset="77"/>
                <a:cs typeface="Poppins" pitchFamily="2" charset="77"/>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Rectangle 10"/>
          <p:cNvSpPr/>
          <p:nvPr userDrawn="1"/>
        </p:nvSpPr>
        <p:spPr>
          <a:xfrm>
            <a:off x="2326264" y="443159"/>
            <a:ext cx="9865736" cy="707246"/>
          </a:xfrm>
          <a:prstGeom prst="rect">
            <a:avLst/>
          </a:prstGeom>
          <a:solidFill>
            <a:srgbClr val="137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30A0"/>
              </a:solidFill>
            </a:endParaRPr>
          </a:p>
        </p:txBody>
      </p:sp>
      <p:sp>
        <p:nvSpPr>
          <p:cNvPr id="8" name="Espace réservé du texte 18"/>
          <p:cNvSpPr>
            <a:spLocks noGrp="1"/>
          </p:cNvSpPr>
          <p:nvPr>
            <p:ph type="body" sz="quarter" idx="11"/>
          </p:nvPr>
        </p:nvSpPr>
        <p:spPr>
          <a:xfrm>
            <a:off x="2863850" y="571672"/>
            <a:ext cx="7804150" cy="389352"/>
          </a:xfrm>
        </p:spPr>
        <p:txBody>
          <a:bodyPr>
            <a:noAutofit/>
          </a:bodyPr>
          <a:lstStyle>
            <a:lvl1pPr marL="0" indent="0">
              <a:buNone/>
              <a:defRPr sz="3600" b="0" i="0">
                <a:solidFill>
                  <a:schemeClr val="bg1"/>
                </a:solidFill>
                <a:latin typeface="Poppins" pitchFamily="2" charset="77"/>
                <a:cs typeface="Poppins" pitchFamily="2" charset="77"/>
              </a:defRPr>
            </a:lvl1pPr>
          </a:lstStyle>
          <a:p>
            <a:pPr lvl="0"/>
            <a:endParaRPr lang="fr-FR" dirty="0"/>
          </a:p>
        </p:txBody>
      </p:sp>
      <p:pic>
        <p:nvPicPr>
          <p:cNvPr id="7" name="Image 6">
            <a:extLst>
              <a:ext uri="{FF2B5EF4-FFF2-40B4-BE49-F238E27FC236}">
                <a16:creationId xmlns:a16="http://schemas.microsoft.com/office/drawing/2014/main" id="{F3B21943-86D0-5043-92CF-7456CD65DC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345" y="270627"/>
            <a:ext cx="1574406" cy="690397"/>
          </a:xfrm>
          <a:prstGeom prst="rect">
            <a:avLst/>
          </a:prstGeom>
        </p:spPr>
      </p:pic>
      <p:pic>
        <p:nvPicPr>
          <p:cNvPr id="10" name="Image 9">
            <a:extLst>
              <a:ext uri="{FF2B5EF4-FFF2-40B4-BE49-F238E27FC236}">
                <a16:creationId xmlns:a16="http://schemas.microsoft.com/office/drawing/2014/main" id="{C4E288D5-2FDA-1E40-8637-491B210F1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44" y="1260095"/>
            <a:ext cx="1546709" cy="425645"/>
          </a:xfrm>
          <a:prstGeom prst="rect">
            <a:avLst/>
          </a:prstGeom>
        </p:spPr>
      </p:pic>
      <p:pic>
        <p:nvPicPr>
          <p:cNvPr id="12" name="Image 11">
            <a:extLst>
              <a:ext uri="{FF2B5EF4-FFF2-40B4-BE49-F238E27FC236}">
                <a16:creationId xmlns:a16="http://schemas.microsoft.com/office/drawing/2014/main" id="{3866B373-A42C-BF43-B553-DA58E31D88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8344" y="1984811"/>
            <a:ext cx="1286062" cy="600162"/>
          </a:xfrm>
          <a:prstGeom prst="rect">
            <a:avLst/>
          </a:prstGeom>
        </p:spPr>
      </p:pic>
      <p:pic>
        <p:nvPicPr>
          <p:cNvPr id="13" name="Image 12">
            <a:extLst>
              <a:ext uri="{FF2B5EF4-FFF2-40B4-BE49-F238E27FC236}">
                <a16:creationId xmlns:a16="http://schemas.microsoft.com/office/drawing/2014/main" id="{1278BDC2-776D-4545-815D-5FEDEFEF100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0296" y="2884044"/>
            <a:ext cx="1662455" cy="405477"/>
          </a:xfrm>
          <a:prstGeom prst="rect">
            <a:avLst/>
          </a:prstGeom>
        </p:spPr>
      </p:pic>
    </p:spTree>
    <p:extLst>
      <p:ext uri="{BB962C8B-B14F-4D97-AF65-F5344CB8AC3E}">
        <p14:creationId xmlns:p14="http://schemas.microsoft.com/office/powerpoint/2010/main" val="408737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eux contenus et logo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326263" y="1356702"/>
            <a:ext cx="4742751" cy="4351338"/>
          </a:xfrm>
          <a:prstGeom prst="rect">
            <a:avLst/>
          </a:prstGeom>
        </p:spPr>
        <p:txBody>
          <a:bodyPr/>
          <a:lstStyle>
            <a:lvl1pPr marL="228600" indent="-228600">
              <a:buClr>
                <a:srgbClr val="137D73"/>
              </a:buClr>
              <a:buFont typeface="Montserrat" panose="00000500000000000000" pitchFamily="2" charset="0"/>
              <a:buChar char="→"/>
              <a:defRPr b="0" i="0">
                <a:solidFill>
                  <a:srgbClr val="137D73"/>
                </a:solidFill>
                <a:latin typeface="Poppins" pitchFamily="2" charset="77"/>
                <a:cs typeface="Poppins" pitchFamily="2" charset="77"/>
              </a:defRPr>
            </a:lvl1pPr>
            <a:lvl2pPr marL="685800" indent="-228600">
              <a:buClr>
                <a:srgbClr val="137D73"/>
              </a:buClr>
              <a:buFont typeface="Montserrat" panose="00000500000000000000" pitchFamily="2" charset="0"/>
              <a:buChar char="→"/>
              <a:defRPr b="0" i="0">
                <a:latin typeface="Poppins" pitchFamily="2" charset="77"/>
                <a:cs typeface="Poppins" pitchFamily="2" charset="77"/>
              </a:defRPr>
            </a:lvl2pPr>
            <a:lvl3pPr marL="1143000" indent="-228600">
              <a:buClr>
                <a:srgbClr val="137D73"/>
              </a:buClr>
              <a:buFont typeface="Montserrat" panose="00000500000000000000" pitchFamily="2" charset="0"/>
              <a:buChar char="→"/>
              <a:defRPr b="0" i="0">
                <a:latin typeface="Poppins" pitchFamily="2" charset="77"/>
                <a:cs typeface="Poppins" pitchFamily="2" charset="77"/>
              </a:defRPr>
            </a:lvl3pPr>
            <a:lvl4pPr marL="1600200" indent="-228600">
              <a:buClr>
                <a:srgbClr val="137D73"/>
              </a:buClr>
              <a:buFont typeface="Montserrat" panose="00000500000000000000" pitchFamily="2" charset="0"/>
              <a:buChar char="→"/>
              <a:defRPr b="0" i="0">
                <a:latin typeface="Poppins" pitchFamily="2" charset="77"/>
                <a:cs typeface="Poppins" pitchFamily="2" charset="77"/>
              </a:defRPr>
            </a:lvl4pPr>
            <a:lvl5pPr marL="2057400" indent="-228600">
              <a:buClr>
                <a:srgbClr val="137D73"/>
              </a:buClr>
              <a:buFont typeface="Montserrat" panose="00000500000000000000" pitchFamily="2" charset="0"/>
              <a:buChar char="→"/>
              <a:defRPr b="0" i="0">
                <a:latin typeface="Poppins" pitchFamily="2" charset="77"/>
                <a:cs typeface="Poppins" pitchFamily="2" charset="77"/>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7268308" y="1356702"/>
            <a:ext cx="4730261" cy="4351338"/>
          </a:xfrm>
          <a:prstGeom prst="rect">
            <a:avLst/>
          </a:prstGeom>
        </p:spPr>
        <p:txBody>
          <a:bodyPr/>
          <a:lstStyle>
            <a:lvl1pPr marL="457200" indent="-457200">
              <a:buClr>
                <a:srgbClr val="137D73"/>
              </a:buClr>
              <a:buFont typeface="Montserrat" panose="00000500000000000000" pitchFamily="2" charset="0"/>
              <a:buChar char="→"/>
              <a:defRPr b="0" i="0">
                <a:solidFill>
                  <a:srgbClr val="137D73"/>
                </a:solidFill>
                <a:latin typeface="Poppins" pitchFamily="2" charset="77"/>
                <a:cs typeface="Poppins" pitchFamily="2" charset="77"/>
              </a:defRPr>
            </a:lvl1pPr>
            <a:lvl2pPr marL="800100" indent="-342900">
              <a:buClr>
                <a:srgbClr val="137D73"/>
              </a:buClr>
              <a:buFont typeface="Montserrat" panose="00000500000000000000" pitchFamily="2" charset="0"/>
              <a:buChar char="→"/>
              <a:defRPr b="0" i="0">
                <a:latin typeface="Poppins" pitchFamily="2" charset="77"/>
                <a:cs typeface="Poppins" pitchFamily="2" charset="77"/>
              </a:defRPr>
            </a:lvl2pPr>
            <a:lvl3pPr marL="1257300" indent="-342900">
              <a:buClr>
                <a:srgbClr val="137D73"/>
              </a:buClr>
              <a:buFont typeface="Montserrat" panose="00000500000000000000" pitchFamily="2" charset="0"/>
              <a:buChar char="→"/>
              <a:defRPr b="0" i="0">
                <a:latin typeface="Poppins" pitchFamily="2" charset="77"/>
                <a:cs typeface="Poppins" pitchFamily="2" charset="77"/>
              </a:defRPr>
            </a:lvl3pPr>
            <a:lvl4pPr marL="1657350" indent="-285750">
              <a:buClr>
                <a:srgbClr val="137D73"/>
              </a:buClr>
              <a:buFont typeface="Montserrat" panose="00000500000000000000" pitchFamily="2" charset="0"/>
              <a:buChar char="→"/>
              <a:defRPr b="0" i="0">
                <a:latin typeface="Poppins" pitchFamily="2" charset="77"/>
                <a:cs typeface="Poppins" pitchFamily="2" charset="77"/>
              </a:defRPr>
            </a:lvl4pPr>
            <a:lvl5pPr marL="2114550" indent="-285750">
              <a:buClr>
                <a:srgbClr val="137D73"/>
              </a:buClr>
              <a:buFont typeface="Montserrat" panose="00000500000000000000" pitchFamily="2" charset="0"/>
              <a:buChar char="→"/>
              <a:defRPr b="0" i="0">
                <a:latin typeface="Poppins" pitchFamily="2" charset="77"/>
                <a:cs typeface="Poppins" pitchFamily="2" charset="77"/>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12"/>
          <p:cNvSpPr>
            <a:spLocks noGrp="1"/>
          </p:cNvSpPr>
          <p:nvPr>
            <p:ph type="body" sz="quarter" idx="13"/>
          </p:nvPr>
        </p:nvSpPr>
        <p:spPr>
          <a:xfrm>
            <a:off x="2561309" y="445557"/>
            <a:ext cx="7790168" cy="468679"/>
          </a:xfrm>
        </p:spPr>
        <p:txBody>
          <a:bodyPr/>
          <a:lstStyle>
            <a:lvl1pPr marL="0" indent="0">
              <a:buNone/>
              <a:defRPr>
                <a:solidFill>
                  <a:schemeClr val="bg1"/>
                </a:solidFill>
                <a:latin typeface="Montserrat" panose="00000500000000000000" pitchFamily="2" charset="0"/>
              </a:defRPr>
            </a:lvl1pPr>
            <a:lvl2pPr marL="457200" indent="0">
              <a:buNone/>
              <a:defRPr/>
            </a:lvl2pPr>
          </a:lstStyle>
          <a:p>
            <a:pPr lvl="0"/>
            <a:r>
              <a:rPr lang="fr-FR" dirty="0"/>
              <a:t>Modifier les styles du texte</a:t>
            </a:r>
          </a:p>
        </p:txBody>
      </p:sp>
      <p:pic>
        <p:nvPicPr>
          <p:cNvPr id="11" name="Graphique 11">
            <a:extLst>
              <a:ext uri="{FF2B5EF4-FFF2-40B4-BE49-F238E27FC236}">
                <a16:creationId xmlns:a16="http://schemas.microsoft.com/office/drawing/2014/main" id="{FCF1DA0A-235C-49D7-90EC-7A0DA512CE8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566741" y="5787580"/>
            <a:ext cx="1488831" cy="662092"/>
          </a:xfrm>
          <a:prstGeom prst="rect">
            <a:avLst/>
          </a:prstGeom>
        </p:spPr>
      </p:pic>
      <p:pic>
        <p:nvPicPr>
          <p:cNvPr id="12" name="Image 11">
            <a:extLst>
              <a:ext uri="{FF2B5EF4-FFF2-40B4-BE49-F238E27FC236}">
                <a16:creationId xmlns:a16="http://schemas.microsoft.com/office/drawing/2014/main" id="{E31D7DC5-EA9F-4B57-99DB-BE7644459C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25202" y="5792233"/>
            <a:ext cx="1673367" cy="626923"/>
          </a:xfrm>
          <a:prstGeom prst="rect">
            <a:avLst/>
          </a:prstGeom>
        </p:spPr>
      </p:pic>
      <p:sp>
        <p:nvSpPr>
          <p:cNvPr id="14" name="Rectangle 13"/>
          <p:cNvSpPr/>
          <p:nvPr userDrawn="1"/>
        </p:nvSpPr>
        <p:spPr>
          <a:xfrm>
            <a:off x="2326264" y="443159"/>
            <a:ext cx="9865736" cy="707246"/>
          </a:xfrm>
          <a:prstGeom prst="rect">
            <a:avLst/>
          </a:prstGeom>
          <a:solidFill>
            <a:srgbClr val="137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30A0"/>
              </a:solidFill>
            </a:endParaRPr>
          </a:p>
        </p:txBody>
      </p:sp>
      <p:sp>
        <p:nvSpPr>
          <p:cNvPr id="16" name="Espace réservé du texte 18"/>
          <p:cNvSpPr>
            <a:spLocks noGrp="1"/>
          </p:cNvSpPr>
          <p:nvPr>
            <p:ph type="body" sz="quarter" idx="11"/>
          </p:nvPr>
        </p:nvSpPr>
        <p:spPr>
          <a:xfrm>
            <a:off x="2863850" y="571672"/>
            <a:ext cx="7804150" cy="389352"/>
          </a:xfrm>
        </p:spPr>
        <p:txBody>
          <a:bodyPr>
            <a:noAutofit/>
          </a:bodyPr>
          <a:lstStyle>
            <a:lvl1pPr marL="0" indent="0">
              <a:buNone/>
              <a:defRPr sz="3600" b="0" i="0">
                <a:solidFill>
                  <a:schemeClr val="bg1"/>
                </a:solidFill>
                <a:latin typeface="Poppins" pitchFamily="2" charset="77"/>
                <a:cs typeface="Poppins" pitchFamily="2" charset="77"/>
              </a:defRPr>
            </a:lvl1pPr>
          </a:lstStyle>
          <a:p>
            <a:pPr lvl="0"/>
            <a:endParaRPr lang="fr-FR" dirty="0"/>
          </a:p>
        </p:txBody>
      </p:sp>
      <p:pic>
        <p:nvPicPr>
          <p:cNvPr id="13" name="Image 12">
            <a:extLst>
              <a:ext uri="{FF2B5EF4-FFF2-40B4-BE49-F238E27FC236}">
                <a16:creationId xmlns:a16="http://schemas.microsoft.com/office/drawing/2014/main" id="{030715BC-6B66-6840-807B-2B297CCF8C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8345" y="270627"/>
            <a:ext cx="1574406" cy="690397"/>
          </a:xfrm>
          <a:prstGeom prst="rect">
            <a:avLst/>
          </a:prstGeom>
        </p:spPr>
      </p:pic>
      <p:pic>
        <p:nvPicPr>
          <p:cNvPr id="17" name="Image 16">
            <a:extLst>
              <a:ext uri="{FF2B5EF4-FFF2-40B4-BE49-F238E27FC236}">
                <a16:creationId xmlns:a16="http://schemas.microsoft.com/office/drawing/2014/main" id="{583EEA53-387D-3F43-80E3-1DA76251034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8344" y="1260095"/>
            <a:ext cx="1546709" cy="425645"/>
          </a:xfrm>
          <a:prstGeom prst="rect">
            <a:avLst/>
          </a:prstGeom>
        </p:spPr>
      </p:pic>
      <p:pic>
        <p:nvPicPr>
          <p:cNvPr id="18" name="Image 17">
            <a:extLst>
              <a:ext uri="{FF2B5EF4-FFF2-40B4-BE49-F238E27FC236}">
                <a16:creationId xmlns:a16="http://schemas.microsoft.com/office/drawing/2014/main" id="{068101DE-5C09-A740-A81C-543308DFAA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344" y="1984811"/>
            <a:ext cx="1286062" cy="600162"/>
          </a:xfrm>
          <a:prstGeom prst="rect">
            <a:avLst/>
          </a:prstGeom>
        </p:spPr>
      </p:pic>
      <p:pic>
        <p:nvPicPr>
          <p:cNvPr id="19" name="Image 18">
            <a:extLst>
              <a:ext uri="{FF2B5EF4-FFF2-40B4-BE49-F238E27FC236}">
                <a16:creationId xmlns:a16="http://schemas.microsoft.com/office/drawing/2014/main" id="{E98C7008-5199-F843-822D-E4034802E3C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0296" y="2884044"/>
            <a:ext cx="1662455" cy="405477"/>
          </a:xfrm>
          <a:prstGeom prst="rect">
            <a:avLst/>
          </a:prstGeom>
        </p:spPr>
      </p:pic>
    </p:spTree>
    <p:extLst>
      <p:ext uri="{BB962C8B-B14F-4D97-AF65-F5344CB8AC3E}">
        <p14:creationId xmlns:p14="http://schemas.microsoft.com/office/powerpoint/2010/main" val="18620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1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594212278"/>
      </p:ext>
    </p:extLst>
  </p:cSld>
  <p:clrMap bg1="lt1" tx1="dk1" bg2="lt2" tx2="dk2" accent1="accent1" accent2="accent2" accent3="accent3" accent4="accent4" accent5="accent5" accent6="accent6" hlink="hlink" folHlink="folHlink"/>
  <p:sldLayoutIdLst>
    <p:sldLayoutId id="2147483675" r:id="rId1"/>
    <p:sldLayoutId id="2147483651" r:id="rId2"/>
    <p:sldLayoutId id="2147483650" r:id="rId3"/>
    <p:sldLayoutId id="2147483649" r:id="rId4"/>
    <p:sldLayoutId id="2147483672" r:id="rId5"/>
    <p:sldLayoutId id="2147483678" r:id="rId6"/>
    <p:sldLayoutId id="2147483677" r:id="rId7"/>
    <p:sldLayoutId id="2147483652" r:id="rId8"/>
    <p:sldLayoutId id="2147483676"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46.xml"/><Relationship Id="rId7" Type="http://schemas.openxmlformats.org/officeDocument/2006/relationships/notesSlide" Target="../notesSlides/notesSlide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3.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hyperlink" Target="https://doi.org/10.3406/chris.1995.1763" TargetMode="External"/></Relationships>
</file>

<file path=ppt/slides/_rels/slide11.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image" Target="../media/image29.png"/><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28.png"/><Relationship Id="rId2" Type="http://schemas.openxmlformats.org/officeDocument/2006/relationships/tags" Target="../tags/tag50.xml"/><Relationship Id="rId16" Type="http://schemas.openxmlformats.org/officeDocument/2006/relationships/image" Target="../media/image32.png"/><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27.jpeg"/><Relationship Id="rId5" Type="http://schemas.openxmlformats.org/officeDocument/2006/relationships/tags" Target="../tags/tag53.xml"/><Relationship Id="rId15" Type="http://schemas.openxmlformats.org/officeDocument/2006/relationships/image" Target="../media/image31.png"/><Relationship Id="rId10" Type="http://schemas.openxmlformats.org/officeDocument/2006/relationships/notesSlide" Target="../notesSlides/notesSlide7.xml"/><Relationship Id="rId4" Type="http://schemas.openxmlformats.org/officeDocument/2006/relationships/tags" Target="../tags/tag52.xml"/><Relationship Id="rId9" Type="http://schemas.openxmlformats.org/officeDocument/2006/relationships/slideLayout" Target="../slideLayouts/slideLayout3.xml"/><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59.xml"/><Relationship Id="rId7" Type="http://schemas.openxmlformats.org/officeDocument/2006/relationships/slideLayout" Target="../slideLayouts/slideLayout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10" Type="http://schemas.openxmlformats.org/officeDocument/2006/relationships/image" Target="../media/image34.jpeg"/><Relationship Id="rId4" Type="http://schemas.openxmlformats.org/officeDocument/2006/relationships/tags" Target="../tags/tag60.xml"/><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66.xml"/></Relationships>
</file>

<file path=ppt/slides/_rels/slide1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tags" Target="../tags/tag69.xml"/><Relationship Id="rId7" Type="http://schemas.openxmlformats.org/officeDocument/2006/relationships/notesSlide" Target="../notesSlides/notesSlide10.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3.xml"/><Relationship Id="rId5" Type="http://schemas.openxmlformats.org/officeDocument/2006/relationships/tags" Target="../tags/tag71.xml"/><Relationship Id="rId4" Type="http://schemas.openxmlformats.org/officeDocument/2006/relationships/tags" Target="../tags/tag70.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74.xml"/><Relationship Id="rId7" Type="http://schemas.openxmlformats.org/officeDocument/2006/relationships/slideLayout" Target="../slideLayouts/slideLayout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38.jpeg"/><Relationship Id="rId5" Type="http://schemas.openxmlformats.org/officeDocument/2006/relationships/tags" Target="../tags/tag76.xml"/><Relationship Id="rId10" Type="http://schemas.openxmlformats.org/officeDocument/2006/relationships/image" Target="../media/image37.jpeg"/><Relationship Id="rId4" Type="http://schemas.openxmlformats.org/officeDocument/2006/relationships/tags" Target="../tags/tag75.xml"/><Relationship Id="rId9"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9.jpeg"/><Relationship Id="rId5" Type="http://schemas.openxmlformats.org/officeDocument/2006/relationships/slideLayout" Target="../slideLayouts/slideLayout5.xml"/><Relationship Id="rId4" Type="http://schemas.openxmlformats.org/officeDocument/2006/relationships/tags" Target="../tags/tag81.xml"/></Relationships>
</file>

<file path=ppt/slides/_rels/slide17.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7.xml"/><Relationship Id="rId7"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15.jpeg"/><Relationship Id="rId4" Type="http://schemas.openxmlformats.org/officeDocument/2006/relationships/tags" Target="../tags/tag8.xml"/><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3.xml"/><Relationship Id="rId7"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17.jpeg"/><Relationship Id="rId4" Type="http://schemas.openxmlformats.org/officeDocument/2006/relationships/tags" Target="../tags/tag14.xml"/><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9.xml"/><Relationship Id="rId7" Type="http://schemas.openxmlformats.org/officeDocument/2006/relationships/slideLayout" Target="../slideLayouts/slideLayout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19.png"/><Relationship Id="rId4" Type="http://schemas.openxmlformats.org/officeDocument/2006/relationships/tags" Target="../tags/tag20.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20.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9.xml"/><Relationship Id="rId7" Type="http://schemas.openxmlformats.org/officeDocument/2006/relationships/image" Target="../media/image2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5.xml"/><Relationship Id="rId5" Type="http://schemas.openxmlformats.org/officeDocument/2006/relationships/slideLayout" Target="../slideLayouts/slideLayout5.xml"/><Relationship Id="rId4" Type="http://schemas.openxmlformats.org/officeDocument/2006/relationships/tags" Target="../tags/tag30.xml"/></Relationships>
</file>

<file path=ppt/slides/_rels/slide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3.jpeg"/><Relationship Id="rId5" Type="http://schemas.openxmlformats.org/officeDocument/2006/relationships/slideLayout" Target="../slideLayouts/slideLayout5.xml"/><Relationship Id="rId4" Type="http://schemas.openxmlformats.org/officeDocument/2006/relationships/tags" Target="../tags/tag34.xml"/></Relationships>
</file>

<file path=ppt/slides/_rels/slide9.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image" Target="../media/image25.png"/><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24.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chart" Target="../charts/chart1.xml"/><Relationship Id="rId5" Type="http://schemas.openxmlformats.org/officeDocument/2006/relationships/tags" Target="../tags/tag39.xml"/><Relationship Id="rId10" Type="http://schemas.openxmlformats.org/officeDocument/2006/relationships/slideLayout" Target="../slideLayouts/slideLayout5.xml"/><Relationship Id="rId4" Type="http://schemas.openxmlformats.org/officeDocument/2006/relationships/tags" Target="../tags/tag38.xml"/><Relationship Id="rId9"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custDataLst>
              <p:tags r:id="rId1"/>
            </p:custDataLst>
          </p:nvPr>
        </p:nvSpPr>
        <p:spPr>
          <a:xfrm>
            <a:off x="2024337" y="4067613"/>
            <a:ext cx="10167663" cy="577936"/>
          </a:xfrm>
        </p:spPr>
        <p:txBody>
          <a:bodyPr/>
          <a:lstStyle/>
          <a:p>
            <a:r>
              <a:rPr lang="fr-FR" sz="2400" dirty="0"/>
              <a:t>De l'industrie à l'agriculture, une perspective historique des relations entre robots et travail</a:t>
            </a:r>
            <a:endParaRPr lang="fr-FR" sz="1600" dirty="0"/>
          </a:p>
          <a:p>
            <a:endParaRPr lang="fr-FR" sz="1800" dirty="0"/>
          </a:p>
        </p:txBody>
      </p:sp>
      <p:sp>
        <p:nvSpPr>
          <p:cNvPr id="3" name="ZoneTexte 2"/>
          <p:cNvSpPr txBox="1"/>
          <p:nvPr>
            <p:custDataLst>
              <p:tags r:id="rId2"/>
            </p:custDataLst>
          </p:nvPr>
        </p:nvSpPr>
        <p:spPr>
          <a:xfrm>
            <a:off x="9702800" y="4864100"/>
            <a:ext cx="1536700" cy="400110"/>
          </a:xfrm>
          <a:prstGeom prst="rect">
            <a:avLst/>
          </a:prstGeom>
          <a:noFill/>
        </p:spPr>
        <p:txBody>
          <a:bodyPr wrap="square" rtlCol="0">
            <a:spAutoFit/>
          </a:bodyPr>
          <a:lstStyle/>
          <a:p>
            <a:r>
              <a:rPr lang="fr-FR" sz="2000" b="1" dirty="0" smtClean="0">
                <a:solidFill>
                  <a:srgbClr val="137D73"/>
                </a:solidFill>
              </a:rPr>
              <a:t>Théo Martin</a:t>
            </a:r>
            <a:endParaRPr lang="fr-FR" sz="2000" b="1" dirty="0">
              <a:solidFill>
                <a:srgbClr val="137D73"/>
              </a:solidFill>
            </a:endParaRPr>
          </a:p>
        </p:txBody>
      </p:sp>
    </p:spTree>
    <p:extLst>
      <p:ext uri="{BB962C8B-B14F-4D97-AF65-F5344CB8AC3E}">
        <p14:creationId xmlns:p14="http://schemas.microsoft.com/office/powerpoint/2010/main" val="1282022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custDataLst>
              <p:tags r:id="rId1"/>
            </p:custDataLst>
          </p:nvPr>
        </p:nvSpPr>
        <p:spPr>
          <a:xfrm>
            <a:off x="2324836" y="292536"/>
            <a:ext cx="9867164" cy="1507386"/>
          </a:xfrm>
          <a:solidFill>
            <a:schemeClr val="bg1"/>
          </a:solidFill>
        </p:spPr>
        <p:txBody>
          <a:bodyPr anchor="ctr" anchorCtr="0"/>
          <a:lstStyle/>
          <a:p>
            <a:r>
              <a:rPr lang="fr-FR" dirty="0"/>
              <a:t>Remplacement du travailleur ou métamorphose du travail </a:t>
            </a:r>
            <a:r>
              <a:rPr lang="fr-FR" dirty="0" smtClean="0"/>
              <a:t>?</a:t>
            </a:r>
            <a:endParaRPr lang="fr-FR" dirty="0"/>
          </a:p>
        </p:txBody>
      </p:sp>
      <p:pic>
        <p:nvPicPr>
          <p:cNvPr id="6148" name="Picture 4" descr=" | KYODO"/>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397802" y="1981199"/>
            <a:ext cx="5721232" cy="432276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custDataLst>
              <p:tags r:id="rId3"/>
            </p:custDataLst>
          </p:nvPr>
        </p:nvSpPr>
        <p:spPr>
          <a:xfrm>
            <a:off x="4397802" y="6303962"/>
            <a:ext cx="2599898" cy="338554"/>
          </a:xfrm>
          <a:prstGeom prst="rect">
            <a:avLst/>
          </a:prstGeom>
          <a:noFill/>
        </p:spPr>
        <p:txBody>
          <a:bodyPr wrap="square" rtlCol="0">
            <a:spAutoFit/>
          </a:bodyPr>
          <a:lstStyle/>
          <a:p>
            <a:r>
              <a:rPr lang="fr-FR" sz="1600" i="1" dirty="0" err="1" smtClean="0"/>
              <a:t>Japantimes</a:t>
            </a:r>
            <a:endParaRPr lang="fr-FR" i="1" dirty="0"/>
          </a:p>
        </p:txBody>
      </p:sp>
      <p:sp>
        <p:nvSpPr>
          <p:cNvPr id="5" name="Rectangle 4"/>
          <p:cNvSpPr/>
          <p:nvPr>
            <p:custDataLst>
              <p:tags r:id="rId4"/>
            </p:custDataLst>
          </p:nvPr>
        </p:nvSpPr>
        <p:spPr>
          <a:xfrm>
            <a:off x="101600" y="5365243"/>
            <a:ext cx="1968500" cy="1107996"/>
          </a:xfrm>
          <a:prstGeom prst="rect">
            <a:avLst/>
          </a:prstGeom>
        </p:spPr>
        <p:txBody>
          <a:bodyPr wrap="square">
            <a:spAutoFit/>
          </a:bodyPr>
          <a:lstStyle/>
          <a:p>
            <a:pPr algn="just"/>
            <a:r>
              <a:rPr lang="fr-FR" sz="1100"/>
              <a:t>Fouquet, A. </a:t>
            </a:r>
            <a:r>
              <a:rPr lang="fr-FR" sz="1100" dirty="0"/>
              <a:t>1995. Travail, emploi, activité : que partager ? </a:t>
            </a:r>
            <a:r>
              <a:rPr lang="fr-FR" sz="1100" i="1" dirty="0"/>
              <a:t>Autres Temps</a:t>
            </a:r>
            <a:r>
              <a:rPr lang="fr-FR" sz="1100" dirty="0"/>
              <a:t> 46(1). Persée - Portail des revues scientifiques en SHS: 17‑24. </a:t>
            </a:r>
            <a:r>
              <a:rPr lang="fr-FR" sz="1100" dirty="0" err="1"/>
              <a:t>doi</a:t>
            </a:r>
            <a:r>
              <a:rPr lang="fr-FR" sz="1100" dirty="0"/>
              <a:t>: </a:t>
            </a:r>
            <a:r>
              <a:rPr lang="fr-FR" sz="1100" dirty="0">
                <a:hlinkClick r:id="rId9"/>
              </a:rPr>
              <a:t>10.3406/chris.1995.1763</a:t>
            </a:r>
            <a:r>
              <a:rPr lang="fr-FR" sz="1100" dirty="0"/>
              <a:t>.</a:t>
            </a:r>
            <a:endParaRPr lang="fr-FR" sz="1100" dirty="0">
              <a:effectLst/>
            </a:endParaRPr>
          </a:p>
        </p:txBody>
      </p:sp>
      <p:sp>
        <p:nvSpPr>
          <p:cNvPr id="6" name="ZoneTexte 5"/>
          <p:cNvSpPr txBox="1"/>
          <p:nvPr>
            <p:custDataLst>
              <p:tags r:id="rId5"/>
            </p:custDataLst>
          </p:nvPr>
        </p:nvSpPr>
        <p:spPr>
          <a:xfrm>
            <a:off x="661136" y="4000500"/>
            <a:ext cx="3327400" cy="523220"/>
          </a:xfrm>
          <a:prstGeom prst="rect">
            <a:avLst/>
          </a:prstGeom>
          <a:solidFill>
            <a:schemeClr val="bg1"/>
          </a:solidFill>
          <a:ln>
            <a:solidFill>
              <a:srgbClr val="137D73"/>
            </a:solidFill>
          </a:ln>
        </p:spPr>
        <p:txBody>
          <a:bodyPr wrap="square" rtlCol="0">
            <a:spAutoFit/>
          </a:bodyPr>
          <a:lstStyle/>
          <a:p>
            <a:pPr algn="ctr"/>
            <a:r>
              <a:rPr lang="fr-FR" sz="2800" dirty="0" smtClean="0"/>
              <a:t>Travail ≠ Emploi</a:t>
            </a:r>
            <a:endParaRPr lang="fr-FR" sz="2800" dirty="0"/>
          </a:p>
        </p:txBody>
      </p:sp>
    </p:spTree>
    <p:extLst>
      <p:ext uri="{BB962C8B-B14F-4D97-AF65-F5344CB8AC3E}">
        <p14:creationId xmlns:p14="http://schemas.microsoft.com/office/powerpoint/2010/main" val="4032234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custDataLst>
              <p:tags r:id="rId1"/>
            </p:custDataLst>
          </p:nvPr>
        </p:nvSpPr>
        <p:spPr>
          <a:xfrm>
            <a:off x="2324836" y="435935"/>
            <a:ext cx="9867164" cy="680484"/>
          </a:xfrm>
          <a:noFill/>
        </p:spPr>
        <p:txBody>
          <a:bodyPr anchor="ctr" anchorCtr="0"/>
          <a:lstStyle/>
          <a:p>
            <a:r>
              <a:rPr lang="fr-FR" sz="2400" dirty="0" smtClean="0"/>
              <a:t>L’automatisation </a:t>
            </a:r>
            <a:r>
              <a:rPr lang="fr-FR" sz="2400" dirty="0"/>
              <a:t>: une menace pour l’emploi ?</a:t>
            </a:r>
          </a:p>
        </p:txBody>
      </p:sp>
      <p:pic>
        <p:nvPicPr>
          <p:cNvPr id="4" name="Picture 2" descr="The End Of Work. Technology, Jobs And Your Future Rifkin Jeremy | Marlowes  Books"/>
          <p:cNvPicPr>
            <a:picLocks noChangeAspect="1" noChangeArrowheads="1"/>
          </p:cNvPicPr>
          <p:nvPr>
            <p:custDataLst>
              <p:tags r:id="rId2"/>
            </p:custDataLst>
          </p:nvPr>
        </p:nvPicPr>
        <p:blipFill rotWithShape="1">
          <a:blip r:embed="rId11">
            <a:extLst>
              <a:ext uri="{28A0092B-C50C-407E-A947-70E740481C1C}">
                <a14:useLocalDpi xmlns:a14="http://schemas.microsoft.com/office/drawing/2010/main" val="0"/>
              </a:ext>
            </a:extLst>
          </a:blip>
          <a:srcRect l="17348" r="17169"/>
          <a:stretch/>
        </p:blipFill>
        <p:spPr bwMode="auto">
          <a:xfrm>
            <a:off x="8169529" y="2867742"/>
            <a:ext cx="2565400" cy="39177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nvGrpSpPr>
          <p:cNvPr id="11" name="Groupe 10"/>
          <p:cNvGrpSpPr/>
          <p:nvPr>
            <p:custDataLst>
              <p:tags r:id="rId3"/>
            </p:custDataLst>
          </p:nvPr>
        </p:nvGrpSpPr>
        <p:grpSpPr>
          <a:xfrm>
            <a:off x="6692899" y="883580"/>
            <a:ext cx="5400923" cy="2180954"/>
            <a:chOff x="6629399" y="1511034"/>
            <a:chExt cx="5400923" cy="2180954"/>
          </a:xfrm>
        </p:grpSpPr>
        <p:pic>
          <p:nvPicPr>
            <p:cNvPr id="2" name="Image 1"/>
            <p:cNvPicPr>
              <a:picLocks noChangeAspect="1"/>
            </p:cNvPicPr>
            <p:nvPr/>
          </p:nvPicPr>
          <p:blipFill>
            <a:blip r:embed="rId12"/>
            <a:stretch>
              <a:fillRect/>
            </a:stretch>
          </p:blipFill>
          <p:spPr>
            <a:xfrm>
              <a:off x="6629399" y="2012378"/>
              <a:ext cx="5400923" cy="1349345"/>
            </a:xfrm>
            <a:prstGeom prst="rect">
              <a:avLst/>
            </a:prstGeom>
            <a:ln>
              <a:solidFill>
                <a:schemeClr val="tx1"/>
              </a:solidFill>
            </a:ln>
          </p:spPr>
        </p:pic>
        <p:pic>
          <p:nvPicPr>
            <p:cNvPr id="8194" name="Picture 2" descr="Les Echos, média français, actualité économique - Autres activités - LVM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21900" y="1511034"/>
              <a:ext cx="1905000" cy="714375"/>
            </a:xfrm>
            <a:prstGeom prst="rect">
              <a:avLst/>
            </a:prstGeom>
            <a:solidFill>
              <a:schemeClr val="bg1"/>
            </a:solidFill>
            <a:ln>
              <a:solidFill>
                <a:schemeClr val="tx1"/>
              </a:solidFill>
            </a:ln>
          </p:spPr>
        </p:pic>
        <p:sp>
          <p:nvSpPr>
            <p:cNvPr id="5" name="ZoneTexte 4"/>
            <p:cNvSpPr txBox="1"/>
            <p:nvPr/>
          </p:nvSpPr>
          <p:spPr>
            <a:xfrm>
              <a:off x="9766300" y="3384211"/>
              <a:ext cx="2260600" cy="307777"/>
            </a:xfrm>
            <a:prstGeom prst="rect">
              <a:avLst/>
            </a:prstGeom>
            <a:noFill/>
          </p:spPr>
          <p:txBody>
            <a:bodyPr wrap="square" rtlCol="0">
              <a:spAutoFit/>
            </a:bodyPr>
            <a:lstStyle/>
            <a:p>
              <a:pPr algn="r"/>
              <a:r>
                <a:rPr lang="fr-FR" sz="1400" i="1" dirty="0" smtClean="0"/>
                <a:t>Les Echos 2019</a:t>
              </a:r>
              <a:endParaRPr lang="fr-FR" sz="1400" i="1" dirty="0"/>
            </a:p>
          </p:txBody>
        </p:sp>
      </p:grpSp>
      <p:grpSp>
        <p:nvGrpSpPr>
          <p:cNvPr id="10" name="Groupe 9"/>
          <p:cNvGrpSpPr/>
          <p:nvPr>
            <p:custDataLst>
              <p:tags r:id="rId4"/>
            </p:custDataLst>
          </p:nvPr>
        </p:nvGrpSpPr>
        <p:grpSpPr>
          <a:xfrm>
            <a:off x="2039086" y="4989453"/>
            <a:ext cx="5422164" cy="1796001"/>
            <a:chOff x="6410210" y="4134900"/>
            <a:chExt cx="5422164" cy="1796001"/>
          </a:xfrm>
        </p:grpSpPr>
        <p:pic>
          <p:nvPicPr>
            <p:cNvPr id="6" name="Image 5"/>
            <p:cNvPicPr>
              <a:picLocks noChangeAspect="1"/>
            </p:cNvPicPr>
            <p:nvPr/>
          </p:nvPicPr>
          <p:blipFill>
            <a:blip r:embed="rId14"/>
            <a:stretch>
              <a:fillRect/>
            </a:stretch>
          </p:blipFill>
          <p:spPr>
            <a:xfrm>
              <a:off x="6457824" y="4433231"/>
              <a:ext cx="5374550" cy="1497670"/>
            </a:xfrm>
            <a:prstGeom prst="rect">
              <a:avLst/>
            </a:prstGeom>
            <a:ln>
              <a:solidFill>
                <a:schemeClr val="tx1"/>
              </a:solidFill>
            </a:ln>
          </p:spPr>
        </p:pic>
        <p:pic>
          <p:nvPicPr>
            <p:cNvPr id="7" name="Image 6"/>
            <p:cNvPicPr>
              <a:picLocks noChangeAspect="1"/>
            </p:cNvPicPr>
            <p:nvPr/>
          </p:nvPicPr>
          <p:blipFill>
            <a:blip r:embed="rId15"/>
            <a:stretch>
              <a:fillRect/>
            </a:stretch>
          </p:blipFill>
          <p:spPr>
            <a:xfrm>
              <a:off x="6410210" y="4134900"/>
              <a:ext cx="2059585" cy="596661"/>
            </a:xfrm>
            <a:prstGeom prst="rect">
              <a:avLst/>
            </a:prstGeom>
          </p:spPr>
        </p:pic>
      </p:grpSp>
      <p:sp>
        <p:nvSpPr>
          <p:cNvPr id="8" name="Rectangle 7"/>
          <p:cNvSpPr/>
          <p:nvPr>
            <p:custDataLst>
              <p:tags r:id="rId5"/>
            </p:custDataLst>
          </p:nvPr>
        </p:nvSpPr>
        <p:spPr>
          <a:xfrm>
            <a:off x="8547" y="5823954"/>
            <a:ext cx="1812926" cy="769441"/>
          </a:xfrm>
          <a:prstGeom prst="rect">
            <a:avLst/>
          </a:prstGeom>
        </p:spPr>
        <p:txBody>
          <a:bodyPr wrap="square">
            <a:spAutoFit/>
          </a:bodyPr>
          <a:lstStyle/>
          <a:p>
            <a:pPr algn="just"/>
            <a:r>
              <a:rPr lang="fr-FR" sz="1100" dirty="0" err="1"/>
              <a:t>Askenazy</a:t>
            </a:r>
            <a:r>
              <a:rPr lang="fr-FR" sz="1100" dirty="0"/>
              <a:t>, P., et F. Bach. 2019. IA et emploi : une menace artificielle. </a:t>
            </a:r>
            <a:r>
              <a:rPr lang="fr-FR" sz="1100" i="1" dirty="0"/>
              <a:t>Pouvoirs</a:t>
            </a:r>
            <a:r>
              <a:rPr lang="fr-FR" sz="1100" dirty="0"/>
              <a:t> 170(3): </a:t>
            </a:r>
            <a:r>
              <a:rPr lang="fr-FR" sz="1100" dirty="0" smtClean="0"/>
              <a:t>33‑41</a:t>
            </a:r>
            <a:endParaRPr lang="fr-FR" sz="1100" dirty="0">
              <a:effectLst/>
            </a:endParaRPr>
          </a:p>
        </p:txBody>
      </p:sp>
      <p:sp>
        <p:nvSpPr>
          <p:cNvPr id="9" name="ZoneTexte 8"/>
          <p:cNvSpPr txBox="1"/>
          <p:nvPr>
            <p:custDataLst>
              <p:tags r:id="rId6"/>
            </p:custDataLst>
          </p:nvPr>
        </p:nvSpPr>
        <p:spPr>
          <a:xfrm>
            <a:off x="10734929" y="6439506"/>
            <a:ext cx="1034682" cy="307777"/>
          </a:xfrm>
          <a:prstGeom prst="rect">
            <a:avLst/>
          </a:prstGeom>
          <a:noFill/>
        </p:spPr>
        <p:txBody>
          <a:bodyPr wrap="square" rtlCol="0">
            <a:spAutoFit/>
          </a:bodyPr>
          <a:lstStyle/>
          <a:p>
            <a:r>
              <a:rPr lang="fr-FR" sz="1400" i="1" dirty="0" err="1" smtClean="0"/>
              <a:t>Rifkin</a:t>
            </a:r>
            <a:r>
              <a:rPr lang="fr-FR" sz="1400" i="1" dirty="0" smtClean="0"/>
              <a:t> 1995</a:t>
            </a:r>
            <a:endParaRPr lang="fr-FR" sz="1400" i="1" dirty="0"/>
          </a:p>
        </p:txBody>
      </p:sp>
      <p:pic>
        <p:nvPicPr>
          <p:cNvPr id="12" name="Image 11"/>
          <p:cNvPicPr>
            <a:picLocks noChangeAspect="1"/>
          </p:cNvPicPr>
          <p:nvPr>
            <p:custDataLst>
              <p:tags r:id="rId7"/>
            </p:custDataLst>
          </p:nvPr>
        </p:nvPicPr>
        <p:blipFill>
          <a:blip r:embed="rId16"/>
          <a:stretch>
            <a:fillRect/>
          </a:stretch>
        </p:blipFill>
        <p:spPr>
          <a:xfrm>
            <a:off x="3574797" y="1073056"/>
            <a:ext cx="2981324" cy="3982955"/>
          </a:xfrm>
          <a:prstGeom prst="rect">
            <a:avLst/>
          </a:prstGeom>
        </p:spPr>
      </p:pic>
      <p:sp>
        <p:nvSpPr>
          <p:cNvPr id="14" name="ZoneTexte 13"/>
          <p:cNvSpPr txBox="1"/>
          <p:nvPr>
            <p:custDataLst>
              <p:tags r:id="rId8"/>
            </p:custDataLst>
          </p:nvPr>
        </p:nvSpPr>
        <p:spPr>
          <a:xfrm>
            <a:off x="6486382" y="4759478"/>
            <a:ext cx="1296930" cy="307777"/>
          </a:xfrm>
          <a:prstGeom prst="rect">
            <a:avLst/>
          </a:prstGeom>
          <a:noFill/>
        </p:spPr>
        <p:txBody>
          <a:bodyPr wrap="square" rtlCol="0">
            <a:spAutoFit/>
          </a:bodyPr>
          <a:lstStyle/>
          <a:p>
            <a:r>
              <a:rPr lang="fr-FR" sz="1400" i="1" dirty="0" smtClean="0"/>
              <a:t>TIME </a:t>
            </a:r>
            <a:r>
              <a:rPr lang="fr-FR" sz="1400" i="1" dirty="0" err="1" smtClean="0"/>
              <a:t>fév</a:t>
            </a:r>
            <a:r>
              <a:rPr lang="fr-FR" sz="1400" i="1" dirty="0" smtClean="0"/>
              <a:t> 1961</a:t>
            </a:r>
            <a:endParaRPr lang="fr-FR" sz="1400" i="1" dirty="0"/>
          </a:p>
        </p:txBody>
      </p:sp>
    </p:spTree>
    <p:extLst>
      <p:ext uri="{BB962C8B-B14F-4D97-AF65-F5344CB8AC3E}">
        <p14:creationId xmlns:p14="http://schemas.microsoft.com/office/powerpoint/2010/main" val="4240148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custDataLst>
              <p:tags r:id="rId1"/>
            </p:custDataLst>
          </p:nvPr>
        </p:nvSpPr>
        <p:spPr>
          <a:xfrm>
            <a:off x="2324836" y="435935"/>
            <a:ext cx="9867164" cy="680484"/>
          </a:xfrm>
          <a:noFill/>
        </p:spPr>
        <p:txBody>
          <a:bodyPr anchor="ctr" anchorCtr="0"/>
          <a:lstStyle/>
          <a:p>
            <a:r>
              <a:rPr lang="fr-FR" sz="2400" dirty="0" smtClean="0"/>
              <a:t>L’automatisation </a:t>
            </a:r>
            <a:r>
              <a:rPr lang="fr-FR" sz="2400" dirty="0"/>
              <a:t>: une menace pour l’emploi ?</a:t>
            </a:r>
          </a:p>
        </p:txBody>
      </p:sp>
      <p:sp>
        <p:nvSpPr>
          <p:cNvPr id="8" name="Rectangle 7"/>
          <p:cNvSpPr/>
          <p:nvPr>
            <p:custDataLst>
              <p:tags r:id="rId2"/>
            </p:custDataLst>
          </p:nvPr>
        </p:nvSpPr>
        <p:spPr>
          <a:xfrm>
            <a:off x="173647" y="4751353"/>
            <a:ext cx="1812926" cy="1954381"/>
          </a:xfrm>
          <a:prstGeom prst="rect">
            <a:avLst/>
          </a:prstGeom>
        </p:spPr>
        <p:txBody>
          <a:bodyPr wrap="square">
            <a:spAutoFit/>
          </a:bodyPr>
          <a:lstStyle/>
          <a:p>
            <a:pPr algn="just"/>
            <a:r>
              <a:rPr lang="en-US" sz="1100" dirty="0" err="1"/>
              <a:t>Autor</a:t>
            </a:r>
            <a:r>
              <a:rPr lang="en-US" sz="1100" dirty="0"/>
              <a:t>, D. H. 2015. Why are there still so many jobs? the history and future of workplace automation. </a:t>
            </a:r>
            <a:r>
              <a:rPr lang="en-US" sz="1100" i="1" dirty="0"/>
              <a:t>Journal of Economic Perspectives</a:t>
            </a:r>
            <a:r>
              <a:rPr lang="en-US" sz="1100" dirty="0"/>
              <a:t> 29(3): 3‑30</a:t>
            </a:r>
            <a:r>
              <a:rPr lang="en-US" sz="1100" dirty="0" smtClean="0"/>
              <a:t>.</a:t>
            </a:r>
          </a:p>
          <a:p>
            <a:pPr algn="just"/>
            <a:endParaRPr lang="en-US" sz="1100" dirty="0">
              <a:effectLst/>
            </a:endParaRPr>
          </a:p>
          <a:p>
            <a:pPr algn="just"/>
            <a:r>
              <a:rPr lang="en-US" sz="1100" dirty="0" err="1"/>
              <a:t>Bessen</a:t>
            </a:r>
            <a:r>
              <a:rPr lang="en-US" sz="1100" dirty="0"/>
              <a:t>, J. 2015. Toil and technology. </a:t>
            </a:r>
            <a:r>
              <a:rPr lang="en-US" sz="1100" i="1" dirty="0"/>
              <a:t>Finance &amp; Development</a:t>
            </a:r>
            <a:r>
              <a:rPr lang="en-US" sz="1100" dirty="0"/>
              <a:t>: 4.</a:t>
            </a:r>
          </a:p>
          <a:p>
            <a:pPr algn="just"/>
            <a:endParaRPr lang="en-US" sz="1100" dirty="0">
              <a:effectLst/>
            </a:endParaRPr>
          </a:p>
        </p:txBody>
      </p:sp>
      <p:pic>
        <p:nvPicPr>
          <p:cNvPr id="9" name="Image 8"/>
          <p:cNvPicPr>
            <a:picLocks noChangeAspect="1"/>
          </p:cNvPicPr>
          <p:nvPr>
            <p:custDataLst>
              <p:tags r:id="rId3"/>
            </p:custDataLst>
          </p:nvPr>
        </p:nvPicPr>
        <p:blipFill>
          <a:blip r:embed="rId9"/>
          <a:stretch>
            <a:fillRect/>
          </a:stretch>
        </p:blipFill>
        <p:spPr>
          <a:xfrm>
            <a:off x="6394307" y="1320666"/>
            <a:ext cx="5550185" cy="5207268"/>
          </a:xfrm>
          <a:prstGeom prst="rect">
            <a:avLst/>
          </a:prstGeom>
        </p:spPr>
      </p:pic>
      <p:sp>
        <p:nvSpPr>
          <p:cNvPr id="10" name="ZoneTexte 9"/>
          <p:cNvSpPr txBox="1"/>
          <p:nvPr>
            <p:custDataLst>
              <p:tags r:id="rId4"/>
            </p:custDataLst>
          </p:nvPr>
        </p:nvSpPr>
        <p:spPr>
          <a:xfrm>
            <a:off x="10591800" y="6488668"/>
            <a:ext cx="2006600" cy="369332"/>
          </a:xfrm>
          <a:prstGeom prst="rect">
            <a:avLst/>
          </a:prstGeom>
          <a:noFill/>
        </p:spPr>
        <p:txBody>
          <a:bodyPr wrap="square" rtlCol="0">
            <a:spAutoFit/>
          </a:bodyPr>
          <a:lstStyle/>
          <a:p>
            <a:r>
              <a:rPr lang="fr-FR" i="1" dirty="0" err="1" smtClean="0"/>
              <a:t>Bessen</a:t>
            </a:r>
            <a:r>
              <a:rPr lang="fr-FR" i="1" dirty="0" smtClean="0"/>
              <a:t> 2015</a:t>
            </a:r>
            <a:endParaRPr lang="fr-FR" i="1" dirty="0"/>
          </a:p>
        </p:txBody>
      </p:sp>
      <p:sp>
        <p:nvSpPr>
          <p:cNvPr id="11" name="ZoneTexte 10"/>
          <p:cNvSpPr txBox="1"/>
          <p:nvPr>
            <p:custDataLst>
              <p:tags r:id="rId5"/>
            </p:custDataLst>
          </p:nvPr>
        </p:nvSpPr>
        <p:spPr>
          <a:xfrm>
            <a:off x="2133600" y="1625600"/>
            <a:ext cx="3175000" cy="646331"/>
          </a:xfrm>
          <a:prstGeom prst="rect">
            <a:avLst/>
          </a:prstGeom>
          <a:solidFill>
            <a:schemeClr val="bg1"/>
          </a:solidFill>
        </p:spPr>
        <p:txBody>
          <a:bodyPr wrap="square" rtlCol="0">
            <a:spAutoFit/>
          </a:bodyPr>
          <a:lstStyle/>
          <a:p>
            <a:pPr algn="r"/>
            <a:r>
              <a:rPr lang="fr-FR" dirty="0" smtClean="0"/>
              <a:t>L’exemple des distributeurs automatiques de billets</a:t>
            </a:r>
            <a:endParaRPr lang="fr-FR" dirty="0"/>
          </a:p>
        </p:txBody>
      </p:sp>
      <p:pic>
        <p:nvPicPr>
          <p:cNvPr id="11266" name="Picture 2" descr="Automated Teller Machine (ATM): What It Is And How To Use One | Bankrate"/>
          <p:cNvPicPr>
            <a:picLocks noChangeAspect="1" noChangeArrowheads="1"/>
          </p:cNvPicPr>
          <p:nvPr>
            <p:custDataLst>
              <p:tags r:id="rId6"/>
            </p:custDataLst>
          </p:nvPr>
        </p:nvPicPr>
        <p:blipFill rotWithShape="1">
          <a:blip r:embed="rId10" cstate="print">
            <a:extLst>
              <a:ext uri="{28A0092B-C50C-407E-A947-70E740481C1C}">
                <a14:useLocalDpi xmlns:a14="http://schemas.microsoft.com/office/drawing/2010/main" val="0"/>
              </a:ext>
            </a:extLst>
          </a:blip>
          <a:srcRect l="14240"/>
          <a:stretch/>
        </p:blipFill>
        <p:spPr bwMode="auto">
          <a:xfrm>
            <a:off x="2641600" y="3035200"/>
            <a:ext cx="3533286" cy="231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50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custDataLst>
              <p:tags r:id="rId1"/>
            </p:custDataLst>
          </p:nvPr>
        </p:nvSpPr>
        <p:spPr>
          <a:xfrm>
            <a:off x="2324836" y="435935"/>
            <a:ext cx="9867164" cy="680484"/>
          </a:xfrm>
          <a:noFill/>
        </p:spPr>
        <p:txBody>
          <a:bodyPr anchor="ctr" anchorCtr="0"/>
          <a:lstStyle/>
          <a:p>
            <a:r>
              <a:rPr lang="fr-FR" sz="2400" dirty="0" smtClean="0"/>
              <a:t>L’automatisation </a:t>
            </a:r>
            <a:r>
              <a:rPr lang="fr-FR" sz="2400" dirty="0"/>
              <a:t>: une menace pour l’emploi ?</a:t>
            </a:r>
          </a:p>
        </p:txBody>
      </p:sp>
      <p:sp>
        <p:nvSpPr>
          <p:cNvPr id="8" name="Rectangle 7"/>
          <p:cNvSpPr/>
          <p:nvPr>
            <p:custDataLst>
              <p:tags r:id="rId2"/>
            </p:custDataLst>
          </p:nvPr>
        </p:nvSpPr>
        <p:spPr>
          <a:xfrm>
            <a:off x="224447" y="3893554"/>
            <a:ext cx="1812926" cy="2631490"/>
          </a:xfrm>
          <a:prstGeom prst="rect">
            <a:avLst/>
          </a:prstGeom>
        </p:spPr>
        <p:txBody>
          <a:bodyPr wrap="square">
            <a:spAutoFit/>
          </a:bodyPr>
          <a:lstStyle/>
          <a:p>
            <a:pPr algn="just"/>
            <a:r>
              <a:rPr lang="fr-FR" sz="1100" dirty="0" err="1"/>
              <a:t>Coriat</a:t>
            </a:r>
            <a:r>
              <a:rPr lang="fr-FR" sz="1100" dirty="0"/>
              <a:t>, B. 1990. </a:t>
            </a:r>
            <a:r>
              <a:rPr lang="fr-FR" sz="1100" i="1" dirty="0"/>
              <a:t>L’atelier et le robot : Essai sur le fordisme et la production de masse a </a:t>
            </a:r>
            <a:r>
              <a:rPr lang="fr-FR" sz="1100" i="1" dirty="0" err="1"/>
              <a:t>l’age</a:t>
            </a:r>
            <a:r>
              <a:rPr lang="fr-FR" sz="1100" i="1" dirty="0"/>
              <a:t> de l’</a:t>
            </a:r>
            <a:r>
              <a:rPr lang="fr-FR" sz="1100" i="1" dirty="0" err="1"/>
              <a:t>electronique</a:t>
            </a:r>
            <a:r>
              <a:rPr lang="fr-FR" sz="1100" dirty="0"/>
              <a:t>. Collection choix-essais. Paris: Christian Bourgois.</a:t>
            </a:r>
          </a:p>
          <a:p>
            <a:pPr algn="just"/>
            <a:endParaRPr lang="fr-FR" sz="1100" dirty="0" smtClean="0"/>
          </a:p>
          <a:p>
            <a:pPr algn="just"/>
            <a:endParaRPr lang="fr-FR" sz="1100" dirty="0" smtClean="0"/>
          </a:p>
          <a:p>
            <a:pPr algn="just"/>
            <a:r>
              <a:rPr lang="fr-FR" sz="1100" dirty="0" smtClean="0"/>
              <a:t>Vatin</a:t>
            </a:r>
            <a:r>
              <a:rPr lang="fr-FR" sz="1100" dirty="0"/>
              <a:t>, F. 1987. </a:t>
            </a:r>
            <a:r>
              <a:rPr lang="fr-FR" sz="1100" i="1" dirty="0"/>
              <a:t>La Fluidité industrielle : essai sur la théorie de la production et le devenir du travail</a:t>
            </a:r>
            <a:r>
              <a:rPr lang="fr-FR" sz="1100" dirty="0"/>
              <a:t>. Réponses sociologiques. Paris: </a:t>
            </a:r>
            <a:r>
              <a:rPr lang="fr-FR" sz="1100" dirty="0" smtClean="0"/>
              <a:t>Méridiens-</a:t>
            </a:r>
            <a:r>
              <a:rPr lang="fr-FR" sz="1100" dirty="0" err="1" smtClean="0"/>
              <a:t>Klincksieck</a:t>
            </a:r>
            <a:r>
              <a:rPr lang="fr-FR" sz="1100" dirty="0" smtClean="0"/>
              <a:t>.</a:t>
            </a:r>
            <a:endParaRPr lang="fr-FR" sz="1100" dirty="0">
              <a:effectLst/>
            </a:endParaRPr>
          </a:p>
        </p:txBody>
      </p:sp>
      <p:sp>
        <p:nvSpPr>
          <p:cNvPr id="2" name="Rectangle 1"/>
          <p:cNvSpPr/>
          <p:nvPr>
            <p:custDataLst>
              <p:tags r:id="rId3"/>
            </p:custDataLst>
          </p:nvPr>
        </p:nvSpPr>
        <p:spPr>
          <a:xfrm>
            <a:off x="5842000" y="4610420"/>
            <a:ext cx="6096000" cy="2014361"/>
          </a:xfrm>
          <a:prstGeom prst="rect">
            <a:avLst/>
          </a:prstGeom>
          <a:solidFill>
            <a:schemeClr val="bg1"/>
          </a:solidFill>
        </p:spPr>
        <p:txBody>
          <a:bodyPr lIns="180000" tIns="144000" rIns="180000" bIns="144000">
            <a:spAutoFit/>
          </a:bodyPr>
          <a:lstStyle/>
          <a:p>
            <a:pPr algn="just"/>
            <a:r>
              <a:rPr lang="fr-FR" sz="2800" dirty="0">
                <a:latin typeface="Garamond" panose="02020404030301010803" pitchFamily="18" charset="0"/>
                <a:ea typeface="Calibri" panose="020F0502020204030204" pitchFamily="34" charset="0"/>
                <a:cs typeface="Times New Roman" panose="02020603050405020304" pitchFamily="18" charset="0"/>
              </a:rPr>
              <a:t>« </a:t>
            </a:r>
            <a:r>
              <a:rPr lang="fr-FR" sz="2800" i="1" dirty="0">
                <a:latin typeface="Garamond" panose="02020404030301010803" pitchFamily="18" charset="0"/>
                <a:ea typeface="Calibri" panose="020F0502020204030204" pitchFamily="34" charset="0"/>
                <a:cs typeface="Times New Roman" panose="02020603050405020304" pitchFamily="18" charset="0"/>
              </a:rPr>
              <a:t>On ne transforme pas du jour au lendemain un sidérurgiste lorrain en un informaticien dans la </a:t>
            </a:r>
            <a:r>
              <a:rPr lang="fr-FR" sz="2800" i="1" dirty="0" err="1">
                <a:latin typeface="Garamond" panose="02020404030301010803" pitchFamily="18" charset="0"/>
                <a:ea typeface="Calibri" panose="020F0502020204030204" pitchFamily="34" charset="0"/>
                <a:cs typeface="Times New Roman" panose="02020603050405020304" pitchFamily="18" charset="0"/>
              </a:rPr>
              <a:t>Silicon</a:t>
            </a:r>
            <a:r>
              <a:rPr lang="fr-FR" sz="2800" i="1" dirty="0">
                <a:latin typeface="Garamond" panose="02020404030301010803" pitchFamily="18" charset="0"/>
                <a:ea typeface="Calibri" panose="020F0502020204030204" pitchFamily="34" charset="0"/>
                <a:cs typeface="Times New Roman" panose="02020603050405020304" pitchFamily="18" charset="0"/>
              </a:rPr>
              <a:t> </a:t>
            </a:r>
            <a:r>
              <a:rPr lang="fr-FR" sz="2800" i="1" dirty="0" err="1">
                <a:latin typeface="Garamond" panose="02020404030301010803" pitchFamily="18" charset="0"/>
                <a:ea typeface="Calibri" panose="020F0502020204030204" pitchFamily="34" charset="0"/>
                <a:cs typeface="Times New Roman" panose="02020603050405020304" pitchFamily="18" charset="0"/>
              </a:rPr>
              <a:t>Valley</a:t>
            </a:r>
            <a:r>
              <a:rPr lang="fr-FR" sz="2800" dirty="0">
                <a:latin typeface="Garamond" panose="02020404030301010803" pitchFamily="18" charset="0"/>
                <a:ea typeface="Calibri" panose="020F0502020204030204" pitchFamily="34" charset="0"/>
                <a:cs typeface="Times New Roman" panose="02020603050405020304" pitchFamily="18" charset="0"/>
              </a:rPr>
              <a:t> </a:t>
            </a:r>
            <a:r>
              <a:rPr lang="fr-FR" sz="2800" dirty="0" smtClean="0">
                <a:latin typeface="Garamond" panose="02020404030301010803" pitchFamily="18" charset="0"/>
                <a:ea typeface="Calibri" panose="020F0502020204030204" pitchFamily="34" charset="0"/>
                <a:cs typeface="Times New Roman" panose="02020603050405020304" pitchFamily="18" charset="0"/>
              </a:rPr>
              <a:t>»</a:t>
            </a:r>
          </a:p>
          <a:p>
            <a:pPr algn="r"/>
            <a:r>
              <a:rPr lang="fr-FR" sz="2800" dirty="0" smtClean="0">
                <a:latin typeface="Garamond" panose="02020404030301010803" pitchFamily="18" charset="0"/>
                <a:ea typeface="Calibri" panose="020F0502020204030204" pitchFamily="34" charset="0"/>
                <a:cs typeface="Times New Roman" panose="02020603050405020304" pitchFamily="18" charset="0"/>
              </a:rPr>
              <a:t>(</a:t>
            </a:r>
            <a:r>
              <a:rPr lang="fr-FR" sz="2800" dirty="0">
                <a:latin typeface="Garamond" panose="02020404030301010803" pitchFamily="18" charset="0"/>
                <a:ea typeface="Calibri" panose="020F0502020204030204" pitchFamily="34" charset="0"/>
                <a:cs typeface="Times New Roman" panose="02020603050405020304" pitchFamily="18" charset="0"/>
              </a:rPr>
              <a:t>Vatin 1987, 208)</a:t>
            </a:r>
            <a:endParaRPr lang="fr-FR" sz="2800" dirty="0"/>
          </a:p>
        </p:txBody>
      </p:sp>
      <p:sp>
        <p:nvSpPr>
          <p:cNvPr id="5" name="ZoneTexte 4"/>
          <p:cNvSpPr txBox="1"/>
          <p:nvPr>
            <p:custDataLst>
              <p:tags r:id="rId4"/>
            </p:custDataLst>
          </p:nvPr>
        </p:nvSpPr>
        <p:spPr>
          <a:xfrm>
            <a:off x="2324836" y="1206500"/>
            <a:ext cx="9867164" cy="3323987"/>
          </a:xfrm>
          <a:prstGeom prst="rect">
            <a:avLst/>
          </a:prstGeom>
          <a:noFill/>
        </p:spPr>
        <p:txBody>
          <a:bodyPr wrap="square" rtlCol="0">
            <a:spAutoFit/>
          </a:bodyPr>
          <a:lstStyle/>
          <a:p>
            <a:pPr>
              <a:lnSpc>
                <a:spcPct val="150000"/>
              </a:lnSpc>
            </a:pPr>
            <a:r>
              <a:rPr lang="fr-FR" sz="2000" dirty="0" smtClean="0"/>
              <a:t>Des effets de déversement</a:t>
            </a:r>
          </a:p>
          <a:p>
            <a:pPr marL="342900" indent="-342900">
              <a:lnSpc>
                <a:spcPct val="150000"/>
              </a:lnSpc>
              <a:buFont typeface="Wingdings" panose="05000000000000000000" pitchFamily="2" charset="2"/>
              <a:buChar char="ü"/>
            </a:pPr>
            <a:r>
              <a:rPr lang="fr-FR" sz="2000" dirty="0" smtClean="0"/>
              <a:t>Des emplois pour la conception, fabrication, entretiens</a:t>
            </a:r>
          </a:p>
          <a:p>
            <a:pPr marL="342900" indent="-342900">
              <a:lnSpc>
                <a:spcPct val="150000"/>
              </a:lnSpc>
              <a:buFont typeface="Wingdings" panose="05000000000000000000" pitchFamily="2" charset="2"/>
              <a:buChar char="ü"/>
            </a:pPr>
            <a:r>
              <a:rPr lang="fr-FR" sz="2000" dirty="0" smtClean="0"/>
              <a:t>Des emplois indirects (diminution des prix, augmentation des salaires, etc.)</a:t>
            </a:r>
          </a:p>
          <a:p>
            <a:pPr marL="342900" indent="-342900">
              <a:lnSpc>
                <a:spcPct val="150000"/>
              </a:lnSpc>
              <a:buFont typeface="Wingdings" panose="05000000000000000000" pitchFamily="2" charset="2"/>
              <a:buChar char="ü"/>
            </a:pPr>
            <a:endParaRPr lang="fr-FR" sz="2000" dirty="0"/>
          </a:p>
          <a:p>
            <a:pPr>
              <a:lnSpc>
                <a:spcPct val="150000"/>
              </a:lnSpc>
            </a:pPr>
            <a:r>
              <a:rPr lang="fr-FR" sz="2000" b="1" dirty="0"/>
              <a:t>En résumé, les effets de l’automatisation sur l’emploi dépendent des échelles spatiales et temporelles considérées : si une destruction de certains emplois s’opère, à l’échelle macro-économique l’emploi se maintient sur le temps long</a:t>
            </a:r>
            <a:r>
              <a:rPr lang="fr-FR" sz="2000" b="1" dirty="0" smtClean="0"/>
              <a:t>.</a:t>
            </a:r>
            <a:endParaRPr lang="fr-FR" sz="2000" b="1" dirty="0"/>
          </a:p>
        </p:txBody>
      </p:sp>
    </p:spTree>
    <p:extLst>
      <p:ext uri="{BB962C8B-B14F-4D97-AF65-F5344CB8AC3E}">
        <p14:creationId xmlns:p14="http://schemas.microsoft.com/office/powerpoint/2010/main" val="1898797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custDataLst>
              <p:tags r:id="rId1"/>
            </p:custDataLst>
          </p:nvPr>
        </p:nvSpPr>
        <p:spPr>
          <a:xfrm>
            <a:off x="2324836" y="435935"/>
            <a:ext cx="9867164" cy="680484"/>
          </a:xfrm>
          <a:noFill/>
        </p:spPr>
        <p:txBody>
          <a:bodyPr anchor="ctr" anchorCtr="0"/>
          <a:lstStyle/>
          <a:p>
            <a:r>
              <a:rPr lang="fr-FR" sz="2400" dirty="0" smtClean="0"/>
              <a:t>Persistance </a:t>
            </a:r>
            <a:r>
              <a:rPr lang="fr-FR" sz="2400" dirty="0"/>
              <a:t>et mutations du travail</a:t>
            </a:r>
          </a:p>
        </p:txBody>
      </p:sp>
      <p:sp>
        <p:nvSpPr>
          <p:cNvPr id="2" name="ZoneTexte 1"/>
          <p:cNvSpPr txBox="1"/>
          <p:nvPr>
            <p:custDataLst>
              <p:tags r:id="rId2"/>
            </p:custDataLst>
          </p:nvPr>
        </p:nvSpPr>
        <p:spPr>
          <a:xfrm>
            <a:off x="2324836" y="1600200"/>
            <a:ext cx="4622064" cy="4524315"/>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fr-FR" sz="2400" dirty="0" smtClean="0"/>
              <a:t>Recul du </a:t>
            </a:r>
            <a:r>
              <a:rPr lang="fr-FR" sz="2400" b="1" dirty="0" smtClean="0"/>
              <a:t>travail direct </a:t>
            </a:r>
            <a:r>
              <a:rPr lang="fr-FR" sz="2400" dirty="0" smtClean="0"/>
              <a:t>et progression du </a:t>
            </a:r>
            <a:r>
              <a:rPr lang="fr-FR" sz="2400" b="1" dirty="0" smtClean="0"/>
              <a:t>travail indirect</a:t>
            </a:r>
          </a:p>
          <a:p>
            <a:pPr marL="800100" lvl="1" indent="-342900">
              <a:lnSpc>
                <a:spcPct val="150000"/>
              </a:lnSpc>
              <a:buFont typeface="Arial" panose="020B0604020202020204" pitchFamily="34" charset="0"/>
              <a:buChar char="•"/>
            </a:pPr>
            <a:r>
              <a:rPr lang="fr-FR" sz="2000" dirty="0" smtClean="0"/>
              <a:t>La figure du « contrôleur de flux » (surveillance, contrôle, maintenance)</a:t>
            </a:r>
          </a:p>
          <a:p>
            <a:pPr marL="285750" indent="-285750">
              <a:lnSpc>
                <a:spcPct val="150000"/>
              </a:lnSpc>
              <a:buFont typeface="Wingdings" panose="05000000000000000000" pitchFamily="2" charset="2"/>
              <a:buChar char="ü"/>
            </a:pPr>
            <a:r>
              <a:rPr lang="fr-FR" sz="2400" dirty="0" smtClean="0"/>
              <a:t>Nouvelles frontières du travail :</a:t>
            </a:r>
          </a:p>
          <a:p>
            <a:pPr marL="800100" lvl="1" indent="-342900">
              <a:lnSpc>
                <a:spcPct val="150000"/>
              </a:lnSpc>
              <a:buFont typeface="Arial" panose="020B0604020202020204" pitchFamily="34" charset="0"/>
              <a:buChar char="•"/>
            </a:pPr>
            <a:r>
              <a:rPr lang="fr-FR" sz="2000" i="1" dirty="0" smtClean="0"/>
              <a:t>Digital labor </a:t>
            </a:r>
            <a:r>
              <a:rPr lang="fr-FR" sz="2000" dirty="0" smtClean="0"/>
              <a:t>(le travail du doigt)</a:t>
            </a:r>
          </a:p>
          <a:p>
            <a:pPr marL="800100" lvl="1" indent="-342900">
              <a:lnSpc>
                <a:spcPct val="150000"/>
              </a:lnSpc>
              <a:buFont typeface="Arial" panose="020B0604020202020204" pitchFamily="34" charset="0"/>
              <a:buChar char="•"/>
            </a:pPr>
            <a:r>
              <a:rPr lang="fr-FR" sz="2000" dirty="0" smtClean="0"/>
              <a:t>Externalisation (robot de traite)</a:t>
            </a:r>
          </a:p>
          <a:p>
            <a:pPr marL="800100" lvl="1" indent="-342900">
              <a:lnSpc>
                <a:spcPct val="150000"/>
              </a:lnSpc>
              <a:buFont typeface="Arial" panose="020B0604020202020204" pitchFamily="34" charset="0"/>
              <a:buChar char="•"/>
            </a:pPr>
            <a:r>
              <a:rPr lang="fr-FR" sz="2000" dirty="0"/>
              <a:t>Le travail du </a:t>
            </a:r>
            <a:r>
              <a:rPr lang="fr-FR" sz="2000" dirty="0" smtClean="0"/>
              <a:t>consommateur</a:t>
            </a:r>
            <a:endParaRPr lang="fr-FR" sz="2000" dirty="0"/>
          </a:p>
        </p:txBody>
      </p:sp>
      <p:sp>
        <p:nvSpPr>
          <p:cNvPr id="4" name="Rectangle 3"/>
          <p:cNvSpPr/>
          <p:nvPr>
            <p:custDataLst>
              <p:tags r:id="rId3"/>
            </p:custDataLst>
          </p:nvPr>
        </p:nvSpPr>
        <p:spPr>
          <a:xfrm>
            <a:off x="38100" y="4507629"/>
            <a:ext cx="2223236" cy="2123658"/>
          </a:xfrm>
          <a:prstGeom prst="rect">
            <a:avLst/>
          </a:prstGeom>
        </p:spPr>
        <p:txBody>
          <a:bodyPr wrap="square">
            <a:spAutoFit/>
          </a:bodyPr>
          <a:lstStyle/>
          <a:p>
            <a:pPr algn="just"/>
            <a:r>
              <a:rPr lang="fr-FR" sz="1100" dirty="0" smtClean="0"/>
              <a:t>Rot</a:t>
            </a:r>
            <a:r>
              <a:rPr lang="fr-FR" sz="1100" dirty="0"/>
              <a:t>, G., et F. Vatin. 2017. </a:t>
            </a:r>
            <a:r>
              <a:rPr lang="fr-FR" sz="1100" i="1" dirty="0"/>
              <a:t>Au fil du flux : le travail de surveillance-contrôle dans les industries chimique et </a:t>
            </a:r>
            <a:r>
              <a:rPr lang="fr-FR" sz="1100" i="1" dirty="0" smtClean="0"/>
              <a:t>nucléaire</a:t>
            </a:r>
            <a:r>
              <a:rPr lang="fr-FR" sz="1100" dirty="0" smtClean="0"/>
              <a:t>, Paris</a:t>
            </a:r>
            <a:r>
              <a:rPr lang="fr-FR" sz="1100" dirty="0"/>
              <a:t>: Presses des Mines-</a:t>
            </a:r>
            <a:r>
              <a:rPr lang="fr-FR" sz="1100" dirty="0" err="1"/>
              <a:t>Transvalor</a:t>
            </a:r>
            <a:r>
              <a:rPr lang="fr-FR" sz="1100" dirty="0" smtClean="0"/>
              <a:t>.</a:t>
            </a:r>
          </a:p>
          <a:p>
            <a:pPr algn="just"/>
            <a:endParaRPr lang="fr-FR" sz="1100" dirty="0" smtClean="0"/>
          </a:p>
          <a:p>
            <a:pPr algn="just"/>
            <a:r>
              <a:rPr lang="fr-FR" sz="1100" dirty="0"/>
              <a:t>Martin, T. 2023. Les Sentinelles de l’Étable. Robotisation de la traite et nouvelle division du travail dans l’élevage laitier français. </a:t>
            </a:r>
            <a:r>
              <a:rPr lang="fr-FR" sz="1100" dirty="0" smtClean="0"/>
              <a:t>Thèse de Doctorat, </a:t>
            </a:r>
            <a:r>
              <a:rPr lang="fr-FR" sz="1100" dirty="0"/>
              <a:t>Université Paul Valéry Montpellier 3</a:t>
            </a:r>
            <a:r>
              <a:rPr lang="fr-FR" sz="1100" dirty="0" smtClean="0"/>
              <a:t>.</a:t>
            </a:r>
            <a:endParaRPr lang="en-US" sz="1100" dirty="0">
              <a:effectLst/>
            </a:endParaRPr>
          </a:p>
        </p:txBody>
      </p:sp>
      <p:pic>
        <p:nvPicPr>
          <p:cNvPr id="11" name="Image 10"/>
          <p:cNvPicPr>
            <a:picLocks noChangeAspect="1"/>
          </p:cNvPicPr>
          <p:nvPr>
            <p:custDataLst>
              <p:tags r:id="rId4"/>
            </p:custDataLst>
          </p:nvPr>
        </p:nvPicPr>
        <p:blipFill rotWithShape="1">
          <a:blip r:embed="rId8">
            <a:extLst>
              <a:ext uri="{28A0092B-C50C-407E-A947-70E740481C1C}">
                <a14:useLocalDpi xmlns:a14="http://schemas.microsoft.com/office/drawing/2010/main" val="0"/>
              </a:ext>
            </a:extLst>
          </a:blip>
          <a:srcRect l="24714"/>
          <a:stretch/>
        </p:blipFill>
        <p:spPr>
          <a:xfrm>
            <a:off x="7010400" y="1367397"/>
            <a:ext cx="5008943" cy="4989919"/>
          </a:xfrm>
          <a:prstGeom prst="rect">
            <a:avLst/>
          </a:prstGeom>
        </p:spPr>
      </p:pic>
      <p:sp>
        <p:nvSpPr>
          <p:cNvPr id="12" name="Rectangle 11"/>
          <p:cNvSpPr/>
          <p:nvPr>
            <p:custDataLst>
              <p:tags r:id="rId5"/>
            </p:custDataLst>
          </p:nvPr>
        </p:nvSpPr>
        <p:spPr>
          <a:xfrm>
            <a:off x="9222765" y="6323510"/>
            <a:ext cx="2860078" cy="307777"/>
          </a:xfrm>
          <a:prstGeom prst="rect">
            <a:avLst/>
          </a:prstGeom>
        </p:spPr>
        <p:txBody>
          <a:bodyPr wrap="none">
            <a:spAutoFit/>
          </a:bodyPr>
          <a:lstStyle/>
          <a:p>
            <a:r>
              <a:rPr lang="fr-FR" sz="1400" i="1" dirty="0"/>
              <a:t>Le blog des jeunes de la MFR Haleine</a:t>
            </a:r>
          </a:p>
        </p:txBody>
      </p:sp>
    </p:spTree>
    <p:extLst>
      <p:ext uri="{BB962C8B-B14F-4D97-AF65-F5344CB8AC3E}">
        <p14:creationId xmlns:p14="http://schemas.microsoft.com/office/powerpoint/2010/main" val="966368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custDataLst>
              <p:tags r:id="rId1"/>
            </p:custDataLst>
          </p:nvPr>
        </p:nvSpPr>
        <p:spPr>
          <a:xfrm>
            <a:off x="2324836" y="435935"/>
            <a:ext cx="9867164" cy="680484"/>
          </a:xfrm>
          <a:noFill/>
        </p:spPr>
        <p:txBody>
          <a:bodyPr anchor="ctr" anchorCtr="0"/>
          <a:lstStyle/>
          <a:p>
            <a:r>
              <a:rPr lang="fr-FR" sz="2400" dirty="0" smtClean="0"/>
              <a:t>Persistance </a:t>
            </a:r>
            <a:r>
              <a:rPr lang="fr-FR" sz="2400" dirty="0"/>
              <a:t>et mutations du travail</a:t>
            </a:r>
          </a:p>
        </p:txBody>
      </p:sp>
      <p:sp>
        <p:nvSpPr>
          <p:cNvPr id="4" name="Rectangle 3"/>
          <p:cNvSpPr/>
          <p:nvPr>
            <p:custDataLst>
              <p:tags r:id="rId2"/>
            </p:custDataLst>
          </p:nvPr>
        </p:nvSpPr>
        <p:spPr>
          <a:xfrm>
            <a:off x="25400" y="4109446"/>
            <a:ext cx="2223236" cy="2631490"/>
          </a:xfrm>
          <a:prstGeom prst="rect">
            <a:avLst/>
          </a:prstGeom>
        </p:spPr>
        <p:txBody>
          <a:bodyPr wrap="square">
            <a:spAutoFit/>
          </a:bodyPr>
          <a:lstStyle/>
          <a:p>
            <a:pPr algn="just"/>
            <a:r>
              <a:rPr lang="en-US" sz="1100" dirty="0" err="1"/>
              <a:t>Tubaro</a:t>
            </a:r>
            <a:r>
              <a:rPr lang="en-US" sz="1100" dirty="0"/>
              <a:t>, P., A. A. </a:t>
            </a:r>
            <a:r>
              <a:rPr lang="en-US" sz="1100" dirty="0" err="1"/>
              <a:t>Casilli</a:t>
            </a:r>
            <a:r>
              <a:rPr lang="en-US" sz="1100" dirty="0"/>
              <a:t>, et M. </a:t>
            </a:r>
            <a:r>
              <a:rPr lang="en-US" sz="1100" dirty="0" err="1"/>
              <a:t>Coville</a:t>
            </a:r>
            <a:r>
              <a:rPr lang="en-US" sz="1100" dirty="0"/>
              <a:t>. 2020. The trainer, the verifier, the imitator: Three ways in which human platform workers support artificial intelligence. </a:t>
            </a:r>
            <a:r>
              <a:rPr lang="en-US" sz="1100" i="1" dirty="0"/>
              <a:t>Big Data &amp; Society</a:t>
            </a:r>
            <a:r>
              <a:rPr lang="en-US" sz="1100" dirty="0"/>
              <a:t> </a:t>
            </a:r>
            <a:r>
              <a:rPr lang="en-US" sz="1100" dirty="0" smtClean="0"/>
              <a:t>7(1).</a:t>
            </a:r>
          </a:p>
          <a:p>
            <a:pPr algn="just"/>
            <a:endParaRPr lang="en-US" sz="1100" dirty="0">
              <a:effectLst/>
            </a:endParaRPr>
          </a:p>
          <a:p>
            <a:pPr algn="just"/>
            <a:r>
              <a:rPr lang="fr-FR" sz="1100" dirty="0" err="1"/>
              <a:t>Casilli</a:t>
            </a:r>
            <a:r>
              <a:rPr lang="fr-FR" sz="1100" dirty="0"/>
              <a:t>, A. 2019. </a:t>
            </a:r>
            <a:r>
              <a:rPr lang="fr-FR" sz="1100" i="1" dirty="0"/>
              <a:t>En attendant les robots</a:t>
            </a:r>
            <a:r>
              <a:rPr lang="fr-FR" sz="1100" dirty="0"/>
              <a:t>. Seuil</a:t>
            </a:r>
            <a:r>
              <a:rPr lang="fr-FR" sz="1100" dirty="0" smtClean="0"/>
              <a:t>.</a:t>
            </a:r>
          </a:p>
          <a:p>
            <a:pPr algn="just"/>
            <a:endParaRPr lang="fr-FR" sz="1100" dirty="0"/>
          </a:p>
          <a:p>
            <a:pPr algn="just"/>
            <a:endParaRPr lang="fr-FR" sz="1100" dirty="0"/>
          </a:p>
          <a:p>
            <a:pPr algn="just"/>
            <a:r>
              <a:rPr lang="fr-FR" sz="1100" dirty="0" err="1"/>
              <a:t>Dujarier</a:t>
            </a:r>
            <a:r>
              <a:rPr lang="fr-FR" sz="1100" dirty="0"/>
              <a:t>, M.-A. 2008. </a:t>
            </a:r>
            <a:r>
              <a:rPr lang="fr-FR" sz="1100" i="1" dirty="0"/>
              <a:t>Le travail du consommateur : de McDo à eBay, comment nous coproduisons ce que nous achetons</a:t>
            </a:r>
            <a:r>
              <a:rPr lang="fr-FR" sz="1100" dirty="0"/>
              <a:t>. La Découverte</a:t>
            </a:r>
            <a:r>
              <a:rPr lang="fr-FR" sz="1100" dirty="0" smtClean="0"/>
              <a:t>.</a:t>
            </a:r>
            <a:endParaRPr lang="fr-FR" sz="1100" dirty="0"/>
          </a:p>
        </p:txBody>
      </p:sp>
      <p:pic>
        <p:nvPicPr>
          <p:cNvPr id="9230" name="Picture 14" descr="Aperçu de l’image"/>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8562974" y="776177"/>
            <a:ext cx="3133725" cy="102065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9232" name="Picture 16" descr="CAPTCHA et sobriété numérique - Greenspecto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8562974" y="1875689"/>
            <a:ext cx="3133725" cy="467969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Une caisse automatique dans un supermarché de Valanciennes, le 4 septembre 2019 (AFP/Archives - FRANCOIS LO PRESTI)"/>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2615278" y="2298699"/>
            <a:ext cx="5442872" cy="362149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custDataLst>
              <p:tags r:id="rId6"/>
            </p:custDataLst>
          </p:nvPr>
        </p:nvSpPr>
        <p:spPr>
          <a:xfrm>
            <a:off x="2565400" y="5969000"/>
            <a:ext cx="2374900" cy="307777"/>
          </a:xfrm>
          <a:prstGeom prst="rect">
            <a:avLst/>
          </a:prstGeom>
          <a:noFill/>
        </p:spPr>
        <p:txBody>
          <a:bodyPr wrap="square" rtlCol="0">
            <a:spAutoFit/>
          </a:bodyPr>
          <a:lstStyle/>
          <a:p>
            <a:r>
              <a:rPr lang="fr-FR" sz="1400" i="1" dirty="0" smtClean="0"/>
              <a:t>Challenges</a:t>
            </a:r>
            <a:endParaRPr lang="fr-FR" sz="1400" i="1" dirty="0"/>
          </a:p>
        </p:txBody>
      </p:sp>
    </p:spTree>
    <p:extLst>
      <p:ext uri="{BB962C8B-B14F-4D97-AF65-F5344CB8AC3E}">
        <p14:creationId xmlns:p14="http://schemas.microsoft.com/office/powerpoint/2010/main" val="3101595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custDataLst>
              <p:tags r:id="rId1"/>
            </p:custDataLst>
          </p:nvPr>
        </p:nvSpPr>
        <p:spPr>
          <a:xfrm>
            <a:off x="2863850" y="462174"/>
            <a:ext cx="7804150" cy="389352"/>
          </a:xfrm>
        </p:spPr>
        <p:txBody>
          <a:bodyPr/>
          <a:lstStyle/>
          <a:p>
            <a:r>
              <a:rPr lang="fr-FR" dirty="0" smtClean="0"/>
              <a:t>En conclusion</a:t>
            </a:r>
            <a:endParaRPr lang="fr-FR" dirty="0"/>
          </a:p>
        </p:txBody>
      </p:sp>
      <p:pic>
        <p:nvPicPr>
          <p:cNvPr id="3" name="Picture 2" descr="https://upload.wikimedia.org/wikipedia/commons/b/b8/Brooklyn_Museum_-_Fin_du_travail_%28The_End_of_the_Working_Day%29_-_Jules_Breton.jpg"/>
          <p:cNvPicPr>
            <a:picLocks noChangeAspect="1" noChangeArrowheads="1"/>
          </p:cNvPicPr>
          <p:nvPr>
            <p:custDataLst>
              <p:tags r:id="rId2"/>
            </p:custDataLst>
          </p:nvPr>
        </p:nvPicPr>
        <p:blipFill rotWithShape="1">
          <a:blip r:embed="rId6">
            <a:extLst>
              <a:ext uri="{28A0092B-C50C-407E-A947-70E740481C1C}">
                <a14:useLocalDpi xmlns:a14="http://schemas.microsoft.com/office/drawing/2010/main" val="0"/>
              </a:ext>
            </a:extLst>
          </a:blip>
          <a:srcRect l="11957" r="17410"/>
          <a:stretch/>
        </p:blipFill>
        <p:spPr bwMode="auto">
          <a:xfrm>
            <a:off x="6629400" y="1184820"/>
            <a:ext cx="5422900" cy="543324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custDataLst>
              <p:tags r:id="rId3"/>
            </p:custDataLst>
          </p:nvPr>
        </p:nvSpPr>
        <p:spPr>
          <a:xfrm>
            <a:off x="8064500" y="1184820"/>
            <a:ext cx="3987800" cy="523220"/>
          </a:xfrm>
          <a:prstGeom prst="rect">
            <a:avLst/>
          </a:prstGeom>
          <a:noFill/>
        </p:spPr>
        <p:txBody>
          <a:bodyPr wrap="square" rtlCol="0">
            <a:spAutoFit/>
          </a:bodyPr>
          <a:lstStyle/>
          <a:p>
            <a:pPr algn="r"/>
            <a:r>
              <a:rPr lang="fr-FR" sz="1400" dirty="0" smtClean="0">
                <a:latin typeface="Tw Cen MT" panose="020B0602020104020603" pitchFamily="34" charset="0"/>
              </a:rPr>
              <a:t>Fin du travail</a:t>
            </a:r>
          </a:p>
          <a:p>
            <a:pPr algn="r"/>
            <a:r>
              <a:rPr lang="fr-FR" sz="1400" dirty="0" smtClean="0">
                <a:latin typeface="Tw Cen MT" panose="020B0602020104020603" pitchFamily="34" charset="0"/>
              </a:rPr>
              <a:t>1886, Jules Breton, Brooklyn </a:t>
            </a:r>
            <a:r>
              <a:rPr lang="fr-FR" sz="1400" dirty="0" err="1" smtClean="0">
                <a:latin typeface="Tw Cen MT" panose="020B0602020104020603" pitchFamily="34" charset="0"/>
              </a:rPr>
              <a:t>museum</a:t>
            </a:r>
            <a:r>
              <a:rPr lang="fr-FR" sz="1400" dirty="0" smtClean="0">
                <a:latin typeface="Tw Cen MT" panose="020B0602020104020603" pitchFamily="34" charset="0"/>
              </a:rPr>
              <a:t> </a:t>
            </a:r>
            <a:endParaRPr lang="fr-FR" sz="1400" dirty="0">
              <a:latin typeface="Tw Cen MT" panose="020B0602020104020603" pitchFamily="34" charset="0"/>
            </a:endParaRPr>
          </a:p>
        </p:txBody>
      </p:sp>
      <p:sp>
        <p:nvSpPr>
          <p:cNvPr id="6" name="ZoneTexte 5"/>
          <p:cNvSpPr txBox="1"/>
          <p:nvPr>
            <p:custDataLst>
              <p:tags r:id="rId4"/>
            </p:custDataLst>
          </p:nvPr>
        </p:nvSpPr>
        <p:spPr>
          <a:xfrm>
            <a:off x="2277978" y="1446430"/>
            <a:ext cx="4000500" cy="4801314"/>
          </a:xfrm>
          <a:prstGeom prst="rect">
            <a:avLst/>
          </a:prstGeom>
          <a:noFill/>
        </p:spPr>
        <p:txBody>
          <a:bodyPr wrap="square" rtlCol="0">
            <a:spAutoFit/>
          </a:bodyPr>
          <a:lstStyle/>
          <a:p>
            <a:pPr marL="285750" indent="-285750" algn="just">
              <a:buFont typeface="Wingdings" panose="05000000000000000000" pitchFamily="2" charset="2"/>
              <a:buChar char="ü"/>
            </a:pPr>
            <a:r>
              <a:rPr lang="fr-FR" dirty="0" smtClean="0"/>
              <a:t>L’histoire du développement des robots nous rappelle les singularités de l’activité agricole</a:t>
            </a:r>
            <a:r>
              <a:rPr lang="fr-FR" dirty="0" smtClean="0"/>
              <a:t>.</a:t>
            </a:r>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r>
              <a:rPr lang="fr-FR" dirty="0" smtClean="0"/>
              <a:t>Le robot se définit avant tout par son imaginaire, sa matérialité prenant des formes différentes d’une époque à l’autre et d’une société à l’autre.</a:t>
            </a:r>
            <a:endParaRPr lang="fr-FR" dirty="0" smtClean="0"/>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r>
              <a:rPr lang="fr-FR" dirty="0" smtClean="0"/>
              <a:t>Le mythe tenace du </a:t>
            </a:r>
            <a:r>
              <a:rPr lang="fr-FR" i="1" dirty="0" smtClean="0"/>
              <a:t>grand remplacement automatique </a:t>
            </a:r>
            <a:r>
              <a:rPr lang="fr-FR" dirty="0" smtClean="0"/>
              <a:t>traduit la centralité du travail dans nos sociétés autant que la permanence d’un idéal de production sans homme.</a:t>
            </a:r>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r>
              <a:rPr lang="fr-FR" dirty="0" smtClean="0"/>
              <a:t>« </a:t>
            </a:r>
            <a:r>
              <a:rPr lang="fr-FR" i="1" dirty="0" smtClean="0"/>
              <a:t>L’homme réapparaît toujours quelque part</a:t>
            </a:r>
            <a:r>
              <a:rPr lang="fr-FR" dirty="0" smtClean="0"/>
              <a:t> » et le travail avec …</a:t>
            </a:r>
            <a:endParaRPr lang="fr-FR" dirty="0"/>
          </a:p>
        </p:txBody>
      </p:sp>
    </p:spTree>
    <p:extLst>
      <p:ext uri="{BB962C8B-B14F-4D97-AF65-F5344CB8AC3E}">
        <p14:creationId xmlns:p14="http://schemas.microsoft.com/office/powerpoint/2010/main" val="896649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custDataLst>
              <p:tags r:id="rId1"/>
            </p:custDataLst>
          </p:nvPr>
        </p:nvSpPr>
        <p:spPr/>
        <p:txBody>
          <a:bodyPr/>
          <a:lstStyle/>
          <a:p>
            <a:r>
              <a:rPr lang="fr-FR" sz="3200" dirty="0" smtClean="0"/>
              <a:t>Merci de votre attention</a:t>
            </a:r>
            <a:endParaRPr lang="fr-FR" sz="3200" dirty="0"/>
          </a:p>
        </p:txBody>
      </p:sp>
      <p:sp>
        <p:nvSpPr>
          <p:cNvPr id="4" name="ZoneTexte 3"/>
          <p:cNvSpPr txBox="1"/>
          <p:nvPr>
            <p:custDataLst>
              <p:tags r:id="rId2"/>
            </p:custDataLst>
          </p:nvPr>
        </p:nvSpPr>
        <p:spPr>
          <a:xfrm>
            <a:off x="11748408" y="6504997"/>
            <a:ext cx="571500" cy="369332"/>
          </a:xfrm>
          <a:prstGeom prst="rect">
            <a:avLst/>
          </a:prstGeom>
          <a:noFill/>
        </p:spPr>
        <p:txBody>
          <a:bodyPr wrap="square" rtlCol="0">
            <a:spAutoFit/>
          </a:bodyPr>
          <a:lstStyle/>
          <a:p>
            <a:fld id="{D5FCDAD0-F52D-42BB-9B36-47E383036B24}" type="slidenum">
              <a:rPr lang="fr-FR" smtClean="0"/>
              <a:t>17</a:t>
            </a:fld>
            <a:endParaRPr lang="fr-FR" dirty="0"/>
          </a:p>
        </p:txBody>
      </p:sp>
      <p:sp>
        <p:nvSpPr>
          <p:cNvPr id="5" name="ZoneTexte 4"/>
          <p:cNvSpPr txBox="1"/>
          <p:nvPr>
            <p:custDataLst>
              <p:tags r:id="rId3"/>
            </p:custDataLst>
          </p:nvPr>
        </p:nvSpPr>
        <p:spPr>
          <a:xfrm>
            <a:off x="2326264" y="3044106"/>
            <a:ext cx="8409038" cy="523220"/>
          </a:xfrm>
          <a:prstGeom prst="rect">
            <a:avLst/>
          </a:prstGeom>
          <a:noFill/>
        </p:spPr>
        <p:txBody>
          <a:bodyPr wrap="square" rtlCol="0">
            <a:spAutoFit/>
          </a:bodyPr>
          <a:lstStyle/>
          <a:p>
            <a:pPr algn="ctr"/>
            <a:r>
              <a:rPr lang="fr-FR" sz="2800" dirty="0" smtClean="0">
                <a:solidFill>
                  <a:srgbClr val="137D73"/>
                </a:solidFill>
                <a:latin typeface="Montserrat" panose="00000500000000000000" pitchFamily="2" charset="0"/>
              </a:rPr>
              <a:t>theo.courriel@gmail.com</a:t>
            </a:r>
            <a:endParaRPr lang="fr-FR" sz="2800" dirty="0">
              <a:solidFill>
                <a:srgbClr val="137D73"/>
              </a:solidFill>
              <a:latin typeface="Montserrat" panose="00000500000000000000" pitchFamily="2" charset="0"/>
            </a:endParaRPr>
          </a:p>
        </p:txBody>
      </p:sp>
    </p:spTree>
    <p:extLst>
      <p:ext uri="{BB962C8B-B14F-4D97-AF65-F5344CB8AC3E}">
        <p14:creationId xmlns:p14="http://schemas.microsoft.com/office/powerpoint/2010/main" val="1274678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custDataLst>
              <p:tags r:id="rId1"/>
            </p:custDataLst>
          </p:nvPr>
        </p:nvSpPr>
        <p:spPr/>
        <p:txBody>
          <a:bodyPr/>
          <a:lstStyle/>
          <a:p>
            <a:r>
              <a:rPr lang="fr-FR" dirty="0" smtClean="0"/>
              <a:t>Plan</a:t>
            </a:r>
            <a:endParaRPr lang="fr-FR" dirty="0"/>
          </a:p>
        </p:txBody>
      </p:sp>
      <p:sp>
        <p:nvSpPr>
          <p:cNvPr id="5" name="ZoneTexte 4"/>
          <p:cNvSpPr txBox="1"/>
          <p:nvPr>
            <p:custDataLst>
              <p:tags r:id="rId2"/>
            </p:custDataLst>
          </p:nvPr>
        </p:nvSpPr>
        <p:spPr>
          <a:xfrm>
            <a:off x="2255332" y="2079056"/>
            <a:ext cx="9021186" cy="1754326"/>
          </a:xfrm>
          <a:prstGeom prst="rect">
            <a:avLst/>
          </a:prstGeom>
          <a:noFill/>
        </p:spPr>
        <p:txBody>
          <a:bodyPr wrap="square" rtlCol="0">
            <a:spAutoFit/>
          </a:bodyPr>
          <a:lstStyle/>
          <a:p>
            <a:pPr marL="400050" indent="-400050">
              <a:lnSpc>
                <a:spcPct val="150000"/>
              </a:lnSpc>
              <a:buFont typeface="+mj-lt"/>
              <a:buAutoNum type="romanUcPeriod"/>
            </a:pPr>
            <a:r>
              <a:rPr lang="fr-FR" sz="2400" dirty="0">
                <a:solidFill>
                  <a:srgbClr val="083763"/>
                </a:solidFill>
                <a:latin typeface="Poppins"/>
              </a:rPr>
              <a:t>De la science-fiction à l’agriculture – Histoire du </a:t>
            </a:r>
            <a:r>
              <a:rPr lang="fr-FR" sz="2400" dirty="0" smtClean="0">
                <a:solidFill>
                  <a:srgbClr val="083763"/>
                </a:solidFill>
                <a:latin typeface="Poppins"/>
              </a:rPr>
              <a:t>robot</a:t>
            </a:r>
          </a:p>
          <a:p>
            <a:pPr marL="400050" indent="-400050">
              <a:lnSpc>
                <a:spcPct val="150000"/>
              </a:lnSpc>
              <a:buFont typeface="+mj-lt"/>
              <a:buAutoNum type="romanUcPeriod"/>
            </a:pPr>
            <a:r>
              <a:rPr lang="fr-FR" sz="2400" dirty="0" smtClean="0">
                <a:solidFill>
                  <a:srgbClr val="083763"/>
                </a:solidFill>
                <a:latin typeface="Poppins"/>
              </a:rPr>
              <a:t>Remplacement </a:t>
            </a:r>
            <a:r>
              <a:rPr lang="fr-FR" sz="2400" dirty="0">
                <a:solidFill>
                  <a:srgbClr val="083763"/>
                </a:solidFill>
                <a:latin typeface="Poppins"/>
              </a:rPr>
              <a:t>du travailleur ou métamorphose du travail ?</a:t>
            </a:r>
            <a:br>
              <a:rPr lang="fr-FR" sz="2400" dirty="0">
                <a:solidFill>
                  <a:srgbClr val="083763"/>
                </a:solidFill>
                <a:latin typeface="Poppins"/>
              </a:rPr>
            </a:br>
            <a:endParaRPr lang="fr-FR" sz="2400" dirty="0">
              <a:solidFill>
                <a:srgbClr val="083763"/>
              </a:solidFill>
              <a:latin typeface="Poppins"/>
            </a:endParaRPr>
          </a:p>
        </p:txBody>
      </p:sp>
    </p:spTree>
    <p:extLst>
      <p:ext uri="{BB962C8B-B14F-4D97-AF65-F5344CB8AC3E}">
        <p14:creationId xmlns:p14="http://schemas.microsoft.com/office/powerpoint/2010/main" val="2513168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2FCBB09-95D4-6645-9527-CB7C1124DB15}"/>
              </a:ext>
            </a:extLst>
          </p:cNvPr>
          <p:cNvSpPr>
            <a:spLocks noGrp="1"/>
          </p:cNvSpPr>
          <p:nvPr>
            <p:ph type="body" sz="quarter" idx="11"/>
            <p:custDataLst>
              <p:tags r:id="rId1"/>
            </p:custDataLst>
          </p:nvPr>
        </p:nvSpPr>
        <p:spPr>
          <a:xfrm>
            <a:off x="2863850" y="571671"/>
            <a:ext cx="9190618" cy="588055"/>
          </a:xfrm>
        </p:spPr>
        <p:txBody>
          <a:bodyPr/>
          <a:lstStyle/>
          <a:p>
            <a:r>
              <a:rPr lang="fr-FR" sz="2400" dirty="0" smtClean="0"/>
              <a:t>Début XXe – La naissance du robot dans la science-fiction</a:t>
            </a:r>
            <a:endParaRPr lang="fr-FR" sz="2400" dirty="0"/>
          </a:p>
          <a:p>
            <a:endParaRPr lang="fr-FR" sz="2400" dirty="0"/>
          </a:p>
        </p:txBody>
      </p:sp>
      <p:pic>
        <p:nvPicPr>
          <p:cNvPr id="1026" name="Picture 2" descr="https://images.noosfere.org/couv/j/jl0453-1982.jpg"/>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8816813" y="1399046"/>
            <a:ext cx="2958564" cy="44441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2553087" y="1616925"/>
            <a:ext cx="5118952" cy="399748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custDataLst>
              <p:tags r:id="rId4"/>
            </p:custDataLst>
          </p:nvPr>
        </p:nvSpPr>
        <p:spPr>
          <a:xfrm>
            <a:off x="2553087" y="5614410"/>
            <a:ext cx="4382972" cy="861774"/>
          </a:xfrm>
          <a:prstGeom prst="rect">
            <a:avLst/>
          </a:prstGeom>
          <a:noFill/>
        </p:spPr>
        <p:txBody>
          <a:bodyPr wrap="square" rtlCol="0">
            <a:spAutoFit/>
          </a:bodyPr>
          <a:lstStyle/>
          <a:p>
            <a:r>
              <a:rPr lang="fr-FR" b="1" dirty="0" smtClean="0"/>
              <a:t>Karel CAPEK – R.U.R (1921</a:t>
            </a:r>
            <a:r>
              <a:rPr lang="fr-FR" dirty="0" smtClean="0"/>
              <a:t>)</a:t>
            </a:r>
          </a:p>
          <a:p>
            <a:r>
              <a:rPr lang="fr-FR" dirty="0" smtClean="0"/>
              <a:t>Adaptation théâtrale, 1928</a:t>
            </a:r>
          </a:p>
          <a:p>
            <a:r>
              <a:rPr lang="fr-FR" sz="1400" i="1" dirty="0" smtClean="0"/>
              <a:t>Domaine public</a:t>
            </a:r>
            <a:endParaRPr lang="fr-FR" sz="1400" i="1" dirty="0"/>
          </a:p>
        </p:txBody>
      </p:sp>
      <p:sp>
        <p:nvSpPr>
          <p:cNvPr id="7" name="ZoneTexte 6"/>
          <p:cNvSpPr txBox="1"/>
          <p:nvPr>
            <p:custDataLst>
              <p:tags r:id="rId5"/>
            </p:custDataLst>
          </p:nvPr>
        </p:nvSpPr>
        <p:spPr>
          <a:xfrm>
            <a:off x="8816813" y="5843240"/>
            <a:ext cx="4382972" cy="646331"/>
          </a:xfrm>
          <a:prstGeom prst="rect">
            <a:avLst/>
          </a:prstGeom>
          <a:noFill/>
        </p:spPr>
        <p:txBody>
          <a:bodyPr wrap="square" rtlCol="0">
            <a:spAutoFit/>
          </a:bodyPr>
          <a:lstStyle/>
          <a:p>
            <a:r>
              <a:rPr lang="fr-FR" b="1" dirty="0" smtClean="0"/>
              <a:t>Isaac ASIMOV (1950)</a:t>
            </a:r>
          </a:p>
          <a:p>
            <a:r>
              <a:rPr lang="fr-FR" dirty="0" smtClean="0"/>
              <a:t>J’ai Lu (1982)</a:t>
            </a:r>
          </a:p>
        </p:txBody>
      </p:sp>
      <p:sp>
        <p:nvSpPr>
          <p:cNvPr id="5" name="Rectangle 4"/>
          <p:cNvSpPr/>
          <p:nvPr>
            <p:custDataLst>
              <p:tags r:id="rId6"/>
            </p:custDataLst>
          </p:nvPr>
        </p:nvSpPr>
        <p:spPr>
          <a:xfrm>
            <a:off x="174174" y="5460521"/>
            <a:ext cx="1909010" cy="938719"/>
          </a:xfrm>
          <a:prstGeom prst="rect">
            <a:avLst/>
          </a:prstGeom>
        </p:spPr>
        <p:txBody>
          <a:bodyPr wrap="square">
            <a:spAutoFit/>
          </a:bodyPr>
          <a:lstStyle/>
          <a:p>
            <a:pPr algn="just"/>
            <a:r>
              <a:rPr lang="fr-FR" sz="1100" dirty="0" smtClean="0"/>
              <a:t>Michaud</a:t>
            </a:r>
            <a:r>
              <a:rPr lang="fr-FR" sz="1100" dirty="0"/>
              <a:t>, T. 2011. La science-fiction : une culture de l’innovation globale. </a:t>
            </a:r>
            <a:r>
              <a:rPr lang="fr-FR" sz="1100" i="1" dirty="0"/>
              <a:t>ESSACHESS, Journal for Communication </a:t>
            </a:r>
            <a:r>
              <a:rPr lang="fr-FR" sz="1100" i="1" dirty="0" err="1"/>
              <a:t>Studies</a:t>
            </a:r>
            <a:r>
              <a:rPr lang="fr-FR" sz="1100" dirty="0"/>
              <a:t>: 10.</a:t>
            </a:r>
            <a:endParaRPr lang="fr-FR" sz="1100" dirty="0">
              <a:effectLst/>
            </a:endParaRPr>
          </a:p>
        </p:txBody>
      </p:sp>
    </p:spTree>
    <p:extLst>
      <p:ext uri="{BB962C8B-B14F-4D97-AF65-F5344CB8AC3E}">
        <p14:creationId xmlns:p14="http://schemas.microsoft.com/office/powerpoint/2010/main" val="1150022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6DC0E01-A90D-AD4F-80F6-D305566A90DE}"/>
              </a:ext>
            </a:extLst>
          </p:cNvPr>
          <p:cNvSpPr>
            <a:spLocks noGrp="1"/>
          </p:cNvSpPr>
          <p:nvPr>
            <p:ph type="body" sz="quarter" idx="11"/>
            <p:custDataLst>
              <p:tags r:id="rId1"/>
            </p:custDataLst>
          </p:nvPr>
        </p:nvSpPr>
        <p:spPr>
          <a:xfrm>
            <a:off x="2863849" y="571671"/>
            <a:ext cx="9179467" cy="498845"/>
          </a:xfrm>
        </p:spPr>
        <p:txBody>
          <a:bodyPr/>
          <a:lstStyle/>
          <a:p>
            <a:r>
              <a:rPr lang="fr-FR" sz="2400" dirty="0" smtClean="0"/>
              <a:t>Années 1960 - L’arrivée </a:t>
            </a:r>
            <a:r>
              <a:rPr lang="fr-FR" sz="2400" dirty="0"/>
              <a:t>du robot dans les industries</a:t>
            </a:r>
          </a:p>
        </p:txBody>
      </p:sp>
      <p:pic>
        <p:nvPicPr>
          <p:cNvPr id="5" name="Image 4" descr="C:\Users\the0m\AppData\Local\Microsoft\Windows\INetCache\Content.Word\Image_2_Unimate_2.jpg"/>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607343" y="2182027"/>
            <a:ext cx="4840690" cy="3268278"/>
          </a:xfrm>
          <a:prstGeom prst="rect">
            <a:avLst/>
          </a:prstGeom>
          <a:noFill/>
          <a:ln>
            <a:noFill/>
          </a:ln>
        </p:spPr>
      </p:pic>
      <p:pic>
        <p:nvPicPr>
          <p:cNvPr id="2050" name="Picture 2" descr="File:Chicago meat inspection swift co 1906.jpg"/>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7809028" y="1171843"/>
            <a:ext cx="4115636" cy="459081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custDataLst>
              <p:tags r:id="rId4"/>
            </p:custDataLst>
          </p:nvPr>
        </p:nvSpPr>
        <p:spPr>
          <a:xfrm>
            <a:off x="7796996" y="5758758"/>
            <a:ext cx="4127668" cy="800219"/>
          </a:xfrm>
          <a:prstGeom prst="rect">
            <a:avLst/>
          </a:prstGeom>
          <a:noFill/>
        </p:spPr>
        <p:txBody>
          <a:bodyPr wrap="square" rtlCol="0">
            <a:spAutoFit/>
          </a:bodyPr>
          <a:lstStyle/>
          <a:p>
            <a:r>
              <a:rPr lang="fr-FR" sz="1600" b="1" dirty="0" smtClean="0"/>
              <a:t>Chaîne de dépeçage des abattoirs Swift </a:t>
            </a:r>
            <a:r>
              <a:rPr lang="fr-FR" sz="1600" b="1" dirty="0"/>
              <a:t>&amp; </a:t>
            </a:r>
            <a:r>
              <a:rPr lang="fr-FR" sz="1600" b="1" dirty="0" smtClean="0"/>
              <a:t>Co</a:t>
            </a:r>
            <a:br>
              <a:rPr lang="fr-FR" sz="1600" b="1" dirty="0" smtClean="0"/>
            </a:br>
            <a:r>
              <a:rPr lang="fr-FR" sz="1600" b="1" dirty="0" smtClean="0"/>
              <a:t>Chicago, 1906</a:t>
            </a:r>
          </a:p>
          <a:p>
            <a:r>
              <a:rPr lang="fr-FR" sz="1400" dirty="0"/>
              <a:t> </a:t>
            </a:r>
            <a:r>
              <a:rPr lang="fr-FR" sz="1400" i="1" dirty="0"/>
              <a:t>H. C. White Co</a:t>
            </a:r>
          </a:p>
        </p:txBody>
      </p:sp>
      <p:sp>
        <p:nvSpPr>
          <p:cNvPr id="8" name="ZoneTexte 7"/>
          <p:cNvSpPr txBox="1"/>
          <p:nvPr>
            <p:custDataLst>
              <p:tags r:id="rId5"/>
            </p:custDataLst>
          </p:nvPr>
        </p:nvSpPr>
        <p:spPr>
          <a:xfrm>
            <a:off x="2553087" y="5614410"/>
            <a:ext cx="4382972" cy="800219"/>
          </a:xfrm>
          <a:prstGeom prst="rect">
            <a:avLst/>
          </a:prstGeom>
          <a:noFill/>
        </p:spPr>
        <p:txBody>
          <a:bodyPr wrap="square" rtlCol="0">
            <a:spAutoFit/>
          </a:bodyPr>
          <a:lstStyle/>
          <a:p>
            <a:r>
              <a:rPr lang="fr-FR" sz="1600" b="1" dirty="0"/>
              <a:t>Le 1er robot : </a:t>
            </a:r>
            <a:r>
              <a:rPr lang="fr-FR" sz="1600" b="1" dirty="0" err="1"/>
              <a:t>Unimate</a:t>
            </a:r>
            <a:r>
              <a:rPr lang="fr-FR" sz="1600" b="1" dirty="0"/>
              <a:t> – chaîne de production General </a:t>
            </a:r>
            <a:r>
              <a:rPr lang="fr-FR" sz="1600" b="1" dirty="0" smtClean="0"/>
              <a:t>Motors, 1961</a:t>
            </a:r>
            <a:endParaRPr lang="fr-FR" sz="1600" b="1" dirty="0"/>
          </a:p>
          <a:p>
            <a:r>
              <a:rPr lang="fr-FR" sz="1400" i="1" dirty="0" err="1"/>
              <a:t>Aeolus</a:t>
            </a:r>
            <a:r>
              <a:rPr lang="fr-FR" sz="1400" i="1" dirty="0"/>
              <a:t> </a:t>
            </a:r>
            <a:r>
              <a:rPr lang="fr-FR" sz="1400" i="1" dirty="0" err="1"/>
              <a:t>Robotics</a:t>
            </a:r>
            <a:endParaRPr lang="fr-FR" sz="1400" i="1" dirty="0"/>
          </a:p>
        </p:txBody>
      </p:sp>
      <p:sp>
        <p:nvSpPr>
          <p:cNvPr id="9" name="Rectangle 8"/>
          <p:cNvSpPr/>
          <p:nvPr>
            <p:custDataLst>
              <p:tags r:id="rId6"/>
            </p:custDataLst>
          </p:nvPr>
        </p:nvSpPr>
        <p:spPr>
          <a:xfrm>
            <a:off x="165440" y="4510487"/>
            <a:ext cx="1909010" cy="2123658"/>
          </a:xfrm>
          <a:prstGeom prst="rect">
            <a:avLst/>
          </a:prstGeom>
        </p:spPr>
        <p:txBody>
          <a:bodyPr wrap="square">
            <a:spAutoFit/>
          </a:bodyPr>
          <a:lstStyle/>
          <a:p>
            <a:pPr algn="just"/>
            <a:r>
              <a:rPr lang="fr-FR" sz="1100" dirty="0" err="1"/>
              <a:t>Merlet</a:t>
            </a:r>
            <a:r>
              <a:rPr lang="fr-FR" sz="1100" dirty="0"/>
              <a:t>, J.-P. 2000. A </a:t>
            </a:r>
            <a:r>
              <a:rPr lang="fr-FR" sz="1100" dirty="0" err="1"/>
              <a:t>Historical</a:t>
            </a:r>
            <a:r>
              <a:rPr lang="fr-FR" sz="1100" dirty="0"/>
              <a:t> Perspective of </a:t>
            </a:r>
            <a:r>
              <a:rPr lang="fr-FR" sz="1100" dirty="0" err="1"/>
              <a:t>Robotics</a:t>
            </a:r>
            <a:r>
              <a:rPr lang="fr-FR" sz="1100" dirty="0"/>
              <a:t>. In </a:t>
            </a:r>
            <a:r>
              <a:rPr lang="fr-FR" sz="1100" i="1" dirty="0"/>
              <a:t>International Symposium on </a:t>
            </a:r>
            <a:r>
              <a:rPr lang="fr-FR" sz="1100" i="1" dirty="0" err="1"/>
              <a:t>History</a:t>
            </a:r>
            <a:r>
              <a:rPr lang="fr-FR" sz="1100" i="1" dirty="0"/>
              <a:t> of Machines and </a:t>
            </a:r>
            <a:r>
              <a:rPr lang="fr-FR" sz="1100" i="1" dirty="0" err="1"/>
              <a:t>Mechanisms</a:t>
            </a:r>
            <a:r>
              <a:rPr lang="fr-FR" sz="1100" i="1" dirty="0"/>
              <a:t> </a:t>
            </a:r>
            <a:r>
              <a:rPr lang="fr-FR" sz="1100" i="1" dirty="0" err="1" smtClean="0"/>
              <a:t>Proceedings</a:t>
            </a:r>
            <a:endParaRPr lang="fr-FR" sz="1100" i="1" dirty="0" smtClean="0"/>
          </a:p>
          <a:p>
            <a:pPr algn="just"/>
            <a:endParaRPr lang="fr-FR" sz="1100" i="1" dirty="0" smtClean="0"/>
          </a:p>
          <a:p>
            <a:pPr algn="just"/>
            <a:r>
              <a:rPr lang="fr-FR" sz="1100" dirty="0" err="1"/>
              <a:t>Peaucelle</a:t>
            </a:r>
            <a:r>
              <a:rPr lang="fr-FR" sz="1100" dirty="0"/>
              <a:t>, J. 2003. Du dépeçage à l’assemblage, l’invention du travail à la chaîne à Chicago et à Détroit. </a:t>
            </a:r>
            <a:r>
              <a:rPr lang="fr-FR" sz="1100" i="1" dirty="0"/>
              <a:t>Gérer et </a:t>
            </a:r>
            <a:r>
              <a:rPr lang="fr-FR" sz="1100" i="1" dirty="0" smtClean="0"/>
              <a:t>comprendre </a:t>
            </a:r>
            <a:r>
              <a:rPr lang="fr-FR" sz="1100" dirty="0" smtClean="0"/>
              <a:t>(</a:t>
            </a:r>
            <a:r>
              <a:rPr lang="fr-FR" sz="1100" dirty="0"/>
              <a:t>73): 75‑88</a:t>
            </a:r>
            <a:r>
              <a:rPr lang="fr-FR" sz="1100" dirty="0" smtClean="0"/>
              <a:t>.</a:t>
            </a:r>
            <a:endParaRPr lang="fr-FR" sz="1100" i="1" dirty="0" smtClean="0"/>
          </a:p>
        </p:txBody>
      </p:sp>
    </p:spTree>
    <p:extLst>
      <p:ext uri="{BB962C8B-B14F-4D97-AF65-F5344CB8AC3E}">
        <p14:creationId xmlns:p14="http://schemas.microsoft.com/office/powerpoint/2010/main" val="193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C1A745F-AD5A-514C-8A0E-0C5FD70B5146}"/>
              </a:ext>
            </a:extLst>
          </p:cNvPr>
          <p:cNvSpPr>
            <a:spLocks noGrp="1"/>
          </p:cNvSpPr>
          <p:nvPr>
            <p:ph type="body" sz="quarter" idx="12"/>
            <p:custDataLst>
              <p:tags r:id="rId1"/>
            </p:custDataLst>
          </p:nvPr>
        </p:nvSpPr>
        <p:spPr>
          <a:xfrm>
            <a:off x="2863850" y="487573"/>
            <a:ext cx="9239918" cy="1702173"/>
          </a:xfrm>
        </p:spPr>
        <p:txBody>
          <a:bodyPr/>
          <a:lstStyle/>
          <a:p>
            <a:r>
              <a:rPr lang="fr-FR" sz="2400" b="1" dirty="0" smtClean="0"/>
              <a:t>Années 1980 – Emergence tardive </a:t>
            </a:r>
            <a:r>
              <a:rPr lang="fr-FR" sz="2400" b="1" dirty="0"/>
              <a:t>de la robotique agricole</a:t>
            </a:r>
            <a:endParaRPr lang="fr-FR" sz="2400" b="1" dirty="0">
              <a:solidFill>
                <a:srgbClr val="137D73"/>
              </a:solidFill>
            </a:endParaRPr>
          </a:p>
        </p:txBody>
      </p:sp>
      <p:pic>
        <p:nvPicPr>
          <p:cNvPr id="3074" name="Picture 2" descr="La traditionnelle photo de famille du G7 est prise devant le Grand Trianon de Versailles, le 4 juin 1982."/>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340509" y="1125300"/>
            <a:ext cx="6283727" cy="384717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custDataLst>
              <p:tags r:id="rId3"/>
            </p:custDataLst>
          </p:nvPr>
        </p:nvSpPr>
        <p:spPr>
          <a:xfrm>
            <a:off x="2340510" y="4972479"/>
            <a:ext cx="4522304" cy="1508105"/>
          </a:xfrm>
          <a:prstGeom prst="rect">
            <a:avLst/>
          </a:prstGeom>
          <a:noFill/>
        </p:spPr>
        <p:txBody>
          <a:bodyPr wrap="square" rtlCol="0">
            <a:spAutoFit/>
          </a:bodyPr>
          <a:lstStyle/>
          <a:p>
            <a:pPr algn="just"/>
            <a:r>
              <a:rPr lang="fr-FR" sz="1600" dirty="0"/>
              <a:t>À l’occasion du </a:t>
            </a:r>
            <a:r>
              <a:rPr lang="fr-FR" sz="1600" b="1" dirty="0"/>
              <a:t>sommet du G7 </a:t>
            </a:r>
            <a:r>
              <a:rPr lang="fr-FR" sz="1600" dirty="0"/>
              <a:t>organisé à Versailles en 1982, un programme de coopération internationale pour la recherche en robotique est mis en </a:t>
            </a:r>
            <a:r>
              <a:rPr lang="fr-FR" sz="1600" dirty="0" smtClean="0"/>
              <a:t>place</a:t>
            </a:r>
          </a:p>
          <a:p>
            <a:pPr algn="just"/>
            <a:endParaRPr lang="fr-FR" sz="1600" i="1" dirty="0"/>
          </a:p>
          <a:p>
            <a:pPr algn="just"/>
            <a:r>
              <a:rPr lang="fr-FR" sz="1200" i="1" dirty="0" smtClean="0"/>
              <a:t>Photo France 24</a:t>
            </a:r>
            <a:endParaRPr lang="fr-FR" sz="1600" i="1" dirty="0"/>
          </a:p>
        </p:txBody>
      </p:sp>
      <p:pic>
        <p:nvPicPr>
          <p:cNvPr id="7" name="Image 6"/>
          <p:cNvPicPr>
            <a:picLocks noChangeAspect="1"/>
          </p:cNvPicPr>
          <p:nvPr>
            <p:custDataLst>
              <p:tags r:id="rId4"/>
            </p:custDataLst>
          </p:nvPr>
        </p:nvPicPr>
        <p:blipFill>
          <a:blip r:embed="rId10"/>
          <a:stretch>
            <a:fillRect/>
          </a:stretch>
        </p:blipFill>
        <p:spPr>
          <a:xfrm>
            <a:off x="7399256" y="3516899"/>
            <a:ext cx="4502381" cy="3054507"/>
          </a:xfrm>
          <a:prstGeom prst="rect">
            <a:avLst/>
          </a:prstGeom>
          <a:ln>
            <a:solidFill>
              <a:schemeClr val="tx1"/>
            </a:solidFill>
          </a:ln>
        </p:spPr>
      </p:pic>
      <p:sp>
        <p:nvSpPr>
          <p:cNvPr id="9" name="ZoneTexte 8"/>
          <p:cNvSpPr txBox="1"/>
          <p:nvPr>
            <p:custDataLst>
              <p:tags r:id="rId5"/>
            </p:custDataLst>
          </p:nvPr>
        </p:nvSpPr>
        <p:spPr>
          <a:xfrm>
            <a:off x="8826350" y="2609791"/>
            <a:ext cx="3075304" cy="830997"/>
          </a:xfrm>
          <a:prstGeom prst="rect">
            <a:avLst/>
          </a:prstGeom>
          <a:noFill/>
        </p:spPr>
        <p:txBody>
          <a:bodyPr wrap="square" rtlCol="0">
            <a:spAutoFit/>
          </a:bodyPr>
          <a:lstStyle/>
          <a:p>
            <a:pPr algn="r"/>
            <a:r>
              <a:rPr lang="fr-FR" sz="1600" dirty="0" smtClean="0"/>
              <a:t>Les principaux domaines de l’IARP (</a:t>
            </a:r>
            <a:r>
              <a:rPr lang="fr-FR" sz="1600" b="1" dirty="0" smtClean="0"/>
              <a:t>International Advanced Robot Programme</a:t>
            </a:r>
            <a:r>
              <a:rPr lang="fr-FR" sz="1600" dirty="0" smtClean="0"/>
              <a:t>) (Cooper et al. 1991)</a:t>
            </a:r>
            <a:endParaRPr lang="fr-FR" sz="1600" i="1" dirty="0"/>
          </a:p>
        </p:txBody>
      </p:sp>
      <p:sp>
        <p:nvSpPr>
          <p:cNvPr id="8" name="Rectangle 7"/>
          <p:cNvSpPr/>
          <p:nvPr>
            <p:custDataLst>
              <p:tags r:id="rId6"/>
            </p:custDataLst>
          </p:nvPr>
        </p:nvSpPr>
        <p:spPr>
          <a:xfrm>
            <a:off x="173993" y="5213779"/>
            <a:ext cx="1920248" cy="1277273"/>
          </a:xfrm>
          <a:prstGeom prst="rect">
            <a:avLst/>
          </a:prstGeom>
        </p:spPr>
        <p:txBody>
          <a:bodyPr wrap="square">
            <a:spAutoFit/>
          </a:bodyPr>
          <a:lstStyle/>
          <a:p>
            <a:pPr algn="just"/>
            <a:r>
              <a:rPr lang="fr-FR" sz="1100" dirty="0"/>
              <a:t>Cooper, G., G. </a:t>
            </a:r>
            <a:r>
              <a:rPr lang="fr-FR" sz="1100" dirty="0" err="1"/>
              <a:t>Medrano-Cerda</a:t>
            </a:r>
            <a:r>
              <a:rPr lang="fr-FR" sz="1100" dirty="0"/>
              <a:t>, J. C. </a:t>
            </a:r>
            <a:r>
              <a:rPr lang="fr-FR" sz="1100" dirty="0" err="1"/>
              <a:t>Larmouth</a:t>
            </a:r>
            <a:r>
              <a:rPr lang="fr-FR" sz="1100" dirty="0"/>
              <a:t>, et F. L. N-Nagy. 1991. Robot Sapiens on the Move to … </a:t>
            </a:r>
            <a:r>
              <a:rPr lang="fr-FR" sz="1100" dirty="0" err="1"/>
              <a:t>Personal</a:t>
            </a:r>
            <a:r>
              <a:rPr lang="fr-FR" sz="1100" dirty="0"/>
              <a:t> Robots. In </a:t>
            </a:r>
            <a:r>
              <a:rPr lang="fr-FR" sz="1100" i="1" dirty="0"/>
              <a:t>IFAC </a:t>
            </a:r>
            <a:r>
              <a:rPr lang="fr-FR" sz="1100" i="1" dirty="0" err="1"/>
              <a:t>Proceedings</a:t>
            </a:r>
            <a:r>
              <a:rPr lang="fr-FR" sz="1100" i="1" dirty="0"/>
              <a:t> Volumes</a:t>
            </a:r>
            <a:r>
              <a:rPr lang="fr-FR" sz="1100" dirty="0"/>
              <a:t>, 24:551‑558. Vienna, </a:t>
            </a:r>
            <a:r>
              <a:rPr lang="fr-FR" sz="1100" dirty="0" err="1"/>
              <a:t>Austria</a:t>
            </a:r>
            <a:r>
              <a:rPr lang="fr-FR" sz="1100" dirty="0" smtClean="0"/>
              <a:t>.</a:t>
            </a:r>
            <a:endParaRPr lang="fr-FR" sz="1100" dirty="0">
              <a:effectLst/>
            </a:endParaRPr>
          </a:p>
        </p:txBody>
      </p:sp>
    </p:spTree>
    <p:extLst>
      <p:ext uri="{BB962C8B-B14F-4D97-AF65-F5344CB8AC3E}">
        <p14:creationId xmlns:p14="http://schemas.microsoft.com/office/powerpoint/2010/main" val="2530415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C1A745F-AD5A-514C-8A0E-0C5FD70B5146}"/>
              </a:ext>
            </a:extLst>
          </p:cNvPr>
          <p:cNvSpPr>
            <a:spLocks noGrp="1"/>
          </p:cNvSpPr>
          <p:nvPr>
            <p:ph type="body" sz="quarter" idx="12"/>
            <p:custDataLst>
              <p:tags r:id="rId1"/>
            </p:custDataLst>
          </p:nvPr>
        </p:nvSpPr>
        <p:spPr>
          <a:xfrm>
            <a:off x="2863850" y="487573"/>
            <a:ext cx="9239918" cy="1702173"/>
          </a:xfrm>
        </p:spPr>
        <p:txBody>
          <a:bodyPr/>
          <a:lstStyle/>
          <a:p>
            <a:r>
              <a:rPr lang="fr-FR" sz="2400" b="1" dirty="0" smtClean="0"/>
              <a:t>Années 1980 – Emergence tardive </a:t>
            </a:r>
            <a:r>
              <a:rPr lang="fr-FR" sz="2400" b="1" dirty="0"/>
              <a:t>de la robotique agricole</a:t>
            </a:r>
            <a:endParaRPr lang="fr-FR" sz="2400" b="1" dirty="0">
              <a:solidFill>
                <a:srgbClr val="137D73"/>
              </a:solidFill>
            </a:endParaRPr>
          </a:p>
        </p:txBody>
      </p:sp>
      <p:pic>
        <p:nvPicPr>
          <p:cNvPr id="3" name="Image 2" descr="C:\Users\the0m\AppData\Local\Microsoft\Windows\INetCache\Content.Word\Image_5_Magali.jpg"/>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340710" y="1338659"/>
            <a:ext cx="4400404" cy="4400404"/>
          </a:xfrm>
          <a:prstGeom prst="rect">
            <a:avLst/>
          </a:prstGeom>
          <a:noFill/>
          <a:ln>
            <a:noFill/>
          </a:ln>
        </p:spPr>
      </p:pic>
      <p:sp>
        <p:nvSpPr>
          <p:cNvPr id="4" name="Rectangle 3"/>
          <p:cNvSpPr/>
          <p:nvPr>
            <p:custDataLst>
              <p:tags r:id="rId3"/>
            </p:custDataLst>
          </p:nvPr>
        </p:nvSpPr>
        <p:spPr>
          <a:xfrm>
            <a:off x="2340710" y="5739063"/>
            <a:ext cx="4400404" cy="830997"/>
          </a:xfrm>
          <a:prstGeom prst="rect">
            <a:avLst/>
          </a:prstGeom>
        </p:spPr>
        <p:txBody>
          <a:bodyPr wrap="square">
            <a:spAutoFit/>
          </a:bodyPr>
          <a:lstStyle/>
          <a:p>
            <a:r>
              <a:rPr lang="fr-FR" sz="1600" dirty="0">
                <a:ea typeface="Calibri" panose="020F0502020204030204" pitchFamily="34" charset="0"/>
                <a:cs typeface="Times New Roman" panose="02020603050405020304" pitchFamily="18" charset="0"/>
              </a:rPr>
              <a:t>Magali le robot cueilleur de pomme développé dans les années 1980 par le </a:t>
            </a:r>
            <a:r>
              <a:rPr lang="fr-FR" sz="1600" dirty="0" smtClean="0">
                <a:ea typeface="Calibri" panose="020F0502020204030204" pitchFamily="34" charset="0"/>
                <a:cs typeface="Times New Roman" panose="02020603050405020304" pitchFamily="18" charset="0"/>
              </a:rPr>
              <a:t>CEMAGREF</a:t>
            </a:r>
          </a:p>
          <a:p>
            <a:r>
              <a:rPr lang="fr-FR" sz="1600" i="1" dirty="0" err="1" smtClean="0">
                <a:cs typeface="Times New Roman" panose="02020603050405020304" pitchFamily="18" charset="0"/>
              </a:rPr>
              <a:t>AgroTIC</a:t>
            </a:r>
            <a:endParaRPr lang="fr-FR" sz="1600" i="1" dirty="0"/>
          </a:p>
        </p:txBody>
      </p:sp>
      <p:sp>
        <p:nvSpPr>
          <p:cNvPr id="5" name="ZoneTexte 4"/>
          <p:cNvSpPr txBox="1"/>
          <p:nvPr>
            <p:custDataLst>
              <p:tags r:id="rId4"/>
            </p:custDataLst>
          </p:nvPr>
        </p:nvSpPr>
        <p:spPr>
          <a:xfrm>
            <a:off x="6845968" y="1338659"/>
            <a:ext cx="4632158" cy="240065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fr-FR" sz="2000" b="1" dirty="0" smtClean="0"/>
              <a:t>L’Age d’or </a:t>
            </a:r>
            <a:r>
              <a:rPr lang="fr-FR" sz="2000" dirty="0" smtClean="0"/>
              <a:t>de la robotique agricole au CEMAGREF</a:t>
            </a:r>
          </a:p>
          <a:p>
            <a:pPr marL="285750" indent="-285750" algn="just">
              <a:lnSpc>
                <a:spcPct val="150000"/>
              </a:lnSpc>
              <a:buFont typeface="Wingdings" panose="05000000000000000000" pitchFamily="2" charset="2"/>
              <a:buChar char="ü"/>
            </a:pPr>
            <a:r>
              <a:rPr lang="fr-FR" sz="2000" dirty="0" smtClean="0"/>
              <a:t>Une </a:t>
            </a:r>
            <a:r>
              <a:rPr lang="fr-FR" sz="2000" b="1" dirty="0" smtClean="0"/>
              <a:t>diversité de projets en robotique </a:t>
            </a:r>
            <a:r>
              <a:rPr lang="fr-FR" sz="2000" dirty="0" smtClean="0"/>
              <a:t>(maraichage, arboriculture, viticulture, grandes cultures, etc.)</a:t>
            </a:r>
            <a:endParaRPr lang="fr-FR" sz="2000" dirty="0"/>
          </a:p>
        </p:txBody>
      </p:sp>
    </p:spTree>
    <p:extLst>
      <p:ext uri="{BB962C8B-B14F-4D97-AF65-F5344CB8AC3E}">
        <p14:creationId xmlns:p14="http://schemas.microsoft.com/office/powerpoint/2010/main" val="1708345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C1A745F-AD5A-514C-8A0E-0C5FD70B5146}"/>
              </a:ext>
            </a:extLst>
          </p:cNvPr>
          <p:cNvSpPr>
            <a:spLocks noGrp="1"/>
          </p:cNvSpPr>
          <p:nvPr>
            <p:ph type="body" sz="quarter" idx="12"/>
            <p:custDataLst>
              <p:tags r:id="rId1"/>
            </p:custDataLst>
          </p:nvPr>
        </p:nvSpPr>
        <p:spPr>
          <a:xfrm>
            <a:off x="2752340" y="487573"/>
            <a:ext cx="9328150" cy="1702173"/>
          </a:xfrm>
        </p:spPr>
        <p:txBody>
          <a:bodyPr/>
          <a:lstStyle/>
          <a:p>
            <a:r>
              <a:rPr lang="fr-FR" sz="2400" b="1" dirty="0" smtClean="0"/>
              <a:t>Années 1980-90 </a:t>
            </a:r>
            <a:r>
              <a:rPr lang="fr-FR" sz="2400" b="1" dirty="0"/>
              <a:t>– </a:t>
            </a:r>
            <a:r>
              <a:rPr lang="fr-FR" sz="2400" b="1" dirty="0" smtClean="0"/>
              <a:t>Des </a:t>
            </a:r>
            <a:r>
              <a:rPr lang="fr-FR" sz="2400" b="1" dirty="0"/>
              <a:t>échecs au déploiement du robot de traite</a:t>
            </a:r>
            <a:endParaRPr lang="fr-FR" sz="2400" b="1" dirty="0">
              <a:solidFill>
                <a:srgbClr val="137D73"/>
              </a:solidFill>
            </a:endParaRPr>
          </a:p>
        </p:txBody>
      </p:sp>
      <p:pic>
        <p:nvPicPr>
          <p:cNvPr id="9" name="Image 8"/>
          <p:cNvPicPr>
            <a:picLocks noChangeAspect="1"/>
          </p:cNvPicPr>
          <p:nvPr>
            <p:custDataLst>
              <p:tags r:id="rId2"/>
            </p:custDataLst>
          </p:nvPr>
        </p:nvPicPr>
        <p:blipFill>
          <a:blip r:embed="rId7"/>
          <a:stretch>
            <a:fillRect/>
          </a:stretch>
        </p:blipFill>
        <p:spPr>
          <a:xfrm>
            <a:off x="8650705" y="1175033"/>
            <a:ext cx="3206156" cy="5021095"/>
          </a:xfrm>
          <a:prstGeom prst="rect">
            <a:avLst/>
          </a:prstGeom>
        </p:spPr>
      </p:pic>
      <p:pic>
        <p:nvPicPr>
          <p:cNvPr id="10" name="Image 9"/>
          <p:cNvPicPr>
            <a:picLocks noChangeAspect="1"/>
          </p:cNvPicPr>
          <p:nvPr>
            <p:custDataLst>
              <p:tags r:id="rId3"/>
            </p:custDataLst>
          </p:nvPr>
        </p:nvPicPr>
        <p:blipFill>
          <a:blip r:embed="rId8"/>
          <a:stretch>
            <a:fillRect/>
          </a:stretch>
        </p:blipFill>
        <p:spPr>
          <a:xfrm>
            <a:off x="2349366" y="1146152"/>
            <a:ext cx="4513852" cy="4975497"/>
          </a:xfrm>
          <a:prstGeom prst="rect">
            <a:avLst/>
          </a:prstGeom>
          <a:ln>
            <a:solidFill>
              <a:schemeClr val="tx1"/>
            </a:solidFill>
          </a:ln>
        </p:spPr>
      </p:pic>
      <p:sp>
        <p:nvSpPr>
          <p:cNvPr id="11" name="Rectangle 10"/>
          <p:cNvSpPr/>
          <p:nvPr>
            <p:custDataLst>
              <p:tags r:id="rId4"/>
            </p:custDataLst>
          </p:nvPr>
        </p:nvSpPr>
        <p:spPr>
          <a:xfrm>
            <a:off x="2349366" y="6205864"/>
            <a:ext cx="9477675" cy="584775"/>
          </a:xfrm>
          <a:prstGeom prst="rect">
            <a:avLst/>
          </a:prstGeom>
        </p:spPr>
        <p:txBody>
          <a:bodyPr wrap="square">
            <a:spAutoFit/>
          </a:bodyPr>
          <a:lstStyle/>
          <a:p>
            <a:pPr algn="just">
              <a:spcBef>
                <a:spcPts val="600"/>
              </a:spcBef>
              <a:spcAft>
                <a:spcPts val="1800"/>
              </a:spcAft>
            </a:pPr>
            <a:r>
              <a:rPr lang="fr-FR" sz="1600" i="1" dirty="0" smtClean="0">
                <a:ea typeface="Calibri" panose="020F0502020204030204" pitchFamily="34" charset="0"/>
                <a:cs typeface="Times New Roman" panose="02020603050405020304" pitchFamily="18" charset="0"/>
              </a:rPr>
              <a:t>Le robot de traite du CEMAGREF en 1986 - </a:t>
            </a:r>
            <a:r>
              <a:rPr lang="fr-FR" sz="1600" i="1" dirty="0">
                <a:ea typeface="Calibri" panose="020F0502020204030204" pitchFamily="34" charset="0"/>
                <a:cs typeface="Times New Roman" panose="02020603050405020304" pitchFamily="18" charset="0"/>
              </a:rPr>
              <a:t>Archive de la demande de brevet d'invention pour une installation de traite automatique par le Cemagref le 7 mars 1986 </a:t>
            </a:r>
            <a:r>
              <a:rPr lang="fr-FR" sz="1600" i="1" dirty="0" smtClean="0">
                <a:ea typeface="Calibri" panose="020F0502020204030204" pitchFamily="34" charset="0"/>
                <a:cs typeface="Times New Roman" panose="02020603050405020304" pitchFamily="18" charset="0"/>
              </a:rPr>
              <a:t>- Référence </a:t>
            </a:r>
            <a:r>
              <a:rPr lang="fr-FR" sz="1600" i="1" dirty="0">
                <a:ea typeface="Calibri" panose="020F0502020204030204" pitchFamily="34" charset="0"/>
                <a:cs typeface="Times New Roman" panose="02020603050405020304" pitchFamily="18" charset="0"/>
              </a:rPr>
              <a:t>EP0306579B1  </a:t>
            </a:r>
          </a:p>
        </p:txBody>
      </p:sp>
    </p:spTree>
    <p:extLst>
      <p:ext uri="{BB962C8B-B14F-4D97-AF65-F5344CB8AC3E}">
        <p14:creationId xmlns:p14="http://schemas.microsoft.com/office/powerpoint/2010/main" val="4043901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Deux stalles pour 80 à 100 vaches avec une traite en libre-service."/>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2349366" y="1338659"/>
            <a:ext cx="9477675" cy="4313638"/>
          </a:xfrm>
          <a:prstGeom prst="rect">
            <a:avLst/>
          </a:prstGeom>
          <a:noFill/>
          <a:ln>
            <a:noFill/>
          </a:ln>
        </p:spPr>
      </p:pic>
      <p:sp>
        <p:nvSpPr>
          <p:cNvPr id="7" name="Rectangle 6"/>
          <p:cNvSpPr/>
          <p:nvPr>
            <p:custDataLst>
              <p:tags r:id="rId2"/>
            </p:custDataLst>
          </p:nvPr>
        </p:nvSpPr>
        <p:spPr>
          <a:xfrm>
            <a:off x="2349366" y="5676635"/>
            <a:ext cx="9477675" cy="738664"/>
          </a:xfrm>
          <a:prstGeom prst="rect">
            <a:avLst/>
          </a:prstGeom>
        </p:spPr>
        <p:txBody>
          <a:bodyPr wrap="square">
            <a:spAutoFit/>
          </a:bodyPr>
          <a:lstStyle/>
          <a:p>
            <a:pPr algn="just">
              <a:spcBef>
                <a:spcPts val="600"/>
              </a:spcBef>
              <a:spcAft>
                <a:spcPts val="1800"/>
              </a:spcAft>
            </a:pPr>
            <a:r>
              <a:rPr lang="fr-FR" sz="1400" i="1" dirty="0" smtClean="0">
                <a:ea typeface="Calibri" panose="020F0502020204030204" pitchFamily="34" charset="0"/>
                <a:cs typeface="Times New Roman" panose="02020603050405020304" pitchFamily="18" charset="0"/>
              </a:rPr>
              <a:t>Le premier </a:t>
            </a:r>
            <a:r>
              <a:rPr lang="fr-FR" sz="1400" i="1" dirty="0">
                <a:ea typeface="Calibri" panose="020F0502020204030204" pitchFamily="34" charset="0"/>
                <a:cs typeface="Times New Roman" panose="02020603050405020304" pitchFamily="18" charset="0"/>
              </a:rPr>
              <a:t>robot de traite installé en 1992 et inauguré en 1993 à </a:t>
            </a:r>
            <a:r>
              <a:rPr lang="fr-FR" sz="1400" i="1" dirty="0" err="1">
                <a:ea typeface="Calibri" panose="020F0502020204030204" pitchFamily="34" charset="0"/>
                <a:cs typeface="Times New Roman" panose="02020603050405020304" pitchFamily="18" charset="0"/>
              </a:rPr>
              <a:t>Bouillancourt</a:t>
            </a:r>
            <a:r>
              <a:rPr lang="fr-FR" sz="1400" i="1" dirty="0">
                <a:ea typeface="Calibri" panose="020F0502020204030204" pitchFamily="34" charset="0"/>
                <a:cs typeface="Times New Roman" panose="02020603050405020304" pitchFamily="18" charset="0"/>
              </a:rPr>
              <a:t>-en-</a:t>
            </a:r>
            <a:r>
              <a:rPr lang="fr-FR" sz="1400" i="1" dirty="0" err="1">
                <a:ea typeface="Calibri" panose="020F0502020204030204" pitchFamily="34" charset="0"/>
                <a:cs typeface="Times New Roman" panose="02020603050405020304" pitchFamily="18" charset="0"/>
              </a:rPr>
              <a:t>Séry</a:t>
            </a:r>
            <a:r>
              <a:rPr lang="fr-FR" sz="1400" i="1" dirty="0">
                <a:ea typeface="Calibri" panose="020F0502020204030204" pitchFamily="34" charset="0"/>
                <a:cs typeface="Times New Roman" panose="02020603050405020304" pitchFamily="18" charset="0"/>
              </a:rPr>
              <a:t> dans la Somme chez Claude Tellier. Ce prototype de la marque </a:t>
            </a:r>
            <a:r>
              <a:rPr lang="fr-FR" sz="1400" i="1" dirty="0" err="1">
                <a:ea typeface="Calibri" panose="020F0502020204030204" pitchFamily="34" charset="0"/>
                <a:cs typeface="Times New Roman" panose="02020603050405020304" pitchFamily="18" charset="0"/>
              </a:rPr>
              <a:t>Prolion</a:t>
            </a:r>
            <a:r>
              <a:rPr lang="fr-FR" sz="1400" i="1" dirty="0">
                <a:ea typeface="Calibri" panose="020F0502020204030204" pitchFamily="34" charset="0"/>
                <a:cs typeface="Times New Roman" panose="02020603050405020304" pitchFamily="18" charset="0"/>
              </a:rPr>
              <a:t> est installé par l’entreprise Diabolo Manus et comprend deux stalles pour 80 à 100 vaches. Face aux complications de son fonctionnement, il sera démonté en 1997 </a:t>
            </a:r>
            <a:r>
              <a:rPr lang="fr-FR" sz="1400" i="1" dirty="0" smtClean="0">
                <a:ea typeface="Calibri" panose="020F0502020204030204" pitchFamily="34" charset="0"/>
                <a:cs typeface="Times New Roman" panose="02020603050405020304" pitchFamily="18" charset="0"/>
              </a:rPr>
              <a:t>(</a:t>
            </a:r>
            <a:r>
              <a:rPr lang="fr-FR" sz="1400" dirty="0" smtClean="0">
                <a:ea typeface="Calibri" panose="020F0502020204030204" pitchFamily="34" charset="0"/>
                <a:cs typeface="Times New Roman" panose="02020603050405020304" pitchFamily="18" charset="0"/>
              </a:rPr>
              <a:t>Archive </a:t>
            </a:r>
            <a:r>
              <a:rPr lang="fr-FR" sz="1400" dirty="0">
                <a:ea typeface="Calibri" panose="020F0502020204030204" pitchFamily="34" charset="0"/>
                <a:cs typeface="Times New Roman" panose="02020603050405020304" pitchFamily="18" charset="0"/>
              </a:rPr>
              <a:t>du Paysan Breton du 30 juillet </a:t>
            </a:r>
            <a:r>
              <a:rPr lang="fr-FR" sz="1400" dirty="0" smtClean="0">
                <a:ea typeface="Calibri" panose="020F0502020204030204" pitchFamily="34" charset="0"/>
                <a:cs typeface="Times New Roman" panose="02020603050405020304" pitchFamily="18" charset="0"/>
              </a:rPr>
              <a:t>1993)</a:t>
            </a:r>
            <a:endParaRPr lang="fr-FR" sz="1400" dirty="0">
              <a:effectLst/>
              <a:ea typeface="Calibri" panose="020F0502020204030204" pitchFamily="34" charset="0"/>
              <a:cs typeface="Times New Roman" panose="02020603050405020304" pitchFamily="18" charset="0"/>
            </a:endParaRPr>
          </a:p>
        </p:txBody>
      </p:sp>
      <p:sp>
        <p:nvSpPr>
          <p:cNvPr id="9" name="Rectangle 8"/>
          <p:cNvSpPr/>
          <p:nvPr>
            <p:custDataLst>
              <p:tags r:id="rId3"/>
            </p:custDataLst>
          </p:nvPr>
        </p:nvSpPr>
        <p:spPr>
          <a:xfrm>
            <a:off x="148374" y="4821084"/>
            <a:ext cx="1976387" cy="1615827"/>
          </a:xfrm>
          <a:prstGeom prst="rect">
            <a:avLst/>
          </a:prstGeom>
        </p:spPr>
        <p:txBody>
          <a:bodyPr wrap="square">
            <a:spAutoFit/>
          </a:bodyPr>
          <a:lstStyle/>
          <a:p>
            <a:pPr algn="just"/>
            <a:r>
              <a:rPr lang="fr-FR" sz="1100" dirty="0"/>
              <a:t>Bonny, S., et P. </a:t>
            </a:r>
            <a:r>
              <a:rPr lang="fr-FR" sz="1100" dirty="0" err="1"/>
              <a:t>Dauce</a:t>
            </a:r>
            <a:r>
              <a:rPr lang="fr-FR" sz="1100" dirty="0"/>
              <a:t>. 1987. </a:t>
            </a:r>
            <a:r>
              <a:rPr lang="fr-FR" sz="1100" i="1" dirty="0"/>
              <a:t>Recherches et innovations en agriculture : essai de bilan des changements techniques susceptibles de se diffuser au cours des prochaines années</a:t>
            </a:r>
            <a:r>
              <a:rPr lang="fr-FR" sz="1100" dirty="0"/>
              <a:t>. INRA, Station d’Economie et de Sociologie Rurales. Série Notes et Documents.</a:t>
            </a:r>
            <a:endParaRPr lang="fr-FR" sz="1100" dirty="0">
              <a:effectLst/>
            </a:endParaRPr>
          </a:p>
        </p:txBody>
      </p:sp>
      <p:sp>
        <p:nvSpPr>
          <p:cNvPr id="10" name="Espace réservé du texte 1">
            <a:extLst>
              <a:ext uri="{FF2B5EF4-FFF2-40B4-BE49-F238E27FC236}">
                <a16:creationId xmlns:a16="http://schemas.microsoft.com/office/drawing/2014/main" id="{1C1A745F-AD5A-514C-8A0E-0C5FD70B5146}"/>
              </a:ext>
            </a:extLst>
          </p:cNvPr>
          <p:cNvSpPr txBox="1">
            <a:spLocks/>
          </p:cNvSpPr>
          <p:nvPr>
            <p:custDataLst>
              <p:tags r:id="rId4"/>
            </p:custDataLst>
          </p:nvPr>
        </p:nvSpPr>
        <p:spPr>
          <a:xfrm>
            <a:off x="2752340" y="487573"/>
            <a:ext cx="9328150" cy="17021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smtClean="0"/>
              <a:t>Années 1980-90 – Des échecs au déploiement du robot de traite</a:t>
            </a:r>
            <a:endParaRPr lang="fr-FR" sz="2400" b="1" dirty="0">
              <a:solidFill>
                <a:srgbClr val="137D73"/>
              </a:solidFill>
            </a:endParaRPr>
          </a:p>
        </p:txBody>
      </p:sp>
    </p:spTree>
    <p:extLst>
      <p:ext uri="{BB962C8B-B14F-4D97-AF65-F5344CB8AC3E}">
        <p14:creationId xmlns:p14="http://schemas.microsoft.com/office/powerpoint/2010/main" val="3158174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1">
            <a:extLst>
              <a:ext uri="{FF2B5EF4-FFF2-40B4-BE49-F238E27FC236}">
                <a16:creationId xmlns:a16="http://schemas.microsoft.com/office/drawing/2014/main" id="{1C1A745F-AD5A-514C-8A0E-0C5FD70B5146}"/>
              </a:ext>
            </a:extLst>
          </p:cNvPr>
          <p:cNvSpPr txBox="1">
            <a:spLocks/>
          </p:cNvSpPr>
          <p:nvPr>
            <p:custDataLst>
              <p:tags r:id="rId1"/>
            </p:custDataLst>
          </p:nvPr>
        </p:nvSpPr>
        <p:spPr>
          <a:xfrm>
            <a:off x="2752340" y="343198"/>
            <a:ext cx="9328150" cy="17021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Années 2010 - Le retour du robot comme promesse de transformation de l’agriculture</a:t>
            </a:r>
          </a:p>
        </p:txBody>
      </p:sp>
      <p:graphicFrame>
        <p:nvGraphicFramePr>
          <p:cNvPr id="8" name="Graphique 7"/>
          <p:cNvGraphicFramePr/>
          <p:nvPr>
            <p:custDataLst>
              <p:tags r:id="rId2"/>
            </p:custDataLst>
            <p:extLst>
              <p:ext uri="{D42A27DB-BD31-4B8C-83A1-F6EECF244321}">
                <p14:modId xmlns:p14="http://schemas.microsoft.com/office/powerpoint/2010/main" val="35370500"/>
              </p:ext>
            </p:extLst>
          </p:nvPr>
        </p:nvGraphicFramePr>
        <p:xfrm>
          <a:off x="2659566" y="1257531"/>
          <a:ext cx="4711390" cy="4296887"/>
        </p:xfrm>
        <a:graphic>
          <a:graphicData uri="http://schemas.openxmlformats.org/drawingml/2006/chart">
            <c:chart xmlns:c="http://schemas.openxmlformats.org/drawingml/2006/chart" xmlns:r="http://schemas.openxmlformats.org/officeDocument/2006/relationships" r:id="rId11"/>
          </a:graphicData>
        </a:graphic>
      </p:graphicFrame>
      <p:sp>
        <p:nvSpPr>
          <p:cNvPr id="11" name="Rectangle 10"/>
          <p:cNvSpPr/>
          <p:nvPr>
            <p:custDataLst>
              <p:tags r:id="rId3"/>
            </p:custDataLst>
          </p:nvPr>
        </p:nvSpPr>
        <p:spPr>
          <a:xfrm>
            <a:off x="2659566" y="5554417"/>
            <a:ext cx="4711390" cy="738664"/>
          </a:xfrm>
          <a:prstGeom prst="rect">
            <a:avLst/>
          </a:prstGeom>
          <a:solidFill>
            <a:schemeClr val="accent4">
              <a:lumMod val="20000"/>
              <a:lumOff val="80000"/>
            </a:schemeClr>
          </a:solidFill>
        </p:spPr>
        <p:txBody>
          <a:bodyPr wrap="square">
            <a:spAutoFit/>
          </a:bodyPr>
          <a:lstStyle/>
          <a:p>
            <a:r>
              <a:rPr lang="fr-FR" sz="1400" dirty="0">
                <a:latin typeface="+mj-lt"/>
                <a:ea typeface="Calibri" panose="020F0502020204030204" pitchFamily="34" charset="0"/>
                <a:cs typeface="Times New Roman" panose="02020603050405020304" pitchFamily="18" charset="0"/>
              </a:rPr>
              <a:t>Nombre de publications par an traitant des robots en agriculture (requête Web of Science </a:t>
            </a:r>
            <a:r>
              <a:rPr lang="fr-FR" sz="1400" dirty="0" err="1">
                <a:latin typeface="+mj-lt"/>
                <a:ea typeface="Calibri" panose="020F0502020204030204" pitchFamily="34" charset="0"/>
                <a:cs typeface="Times New Roman" panose="02020603050405020304" pitchFamily="18" charset="0"/>
              </a:rPr>
              <a:t>Core</a:t>
            </a:r>
            <a:r>
              <a:rPr lang="fr-FR" sz="1400" dirty="0">
                <a:latin typeface="+mj-lt"/>
                <a:ea typeface="Calibri" panose="020F0502020204030204" pitchFamily="34" charset="0"/>
                <a:cs typeface="Times New Roman" panose="02020603050405020304" pitchFamily="18" charset="0"/>
              </a:rPr>
              <a:t> Collection </a:t>
            </a:r>
            <a:r>
              <a:rPr lang="fr-FR" sz="1400" dirty="0" smtClean="0">
                <a:latin typeface="+mj-lt"/>
                <a:ea typeface="Calibri" panose="020F0502020204030204" pitchFamily="34" charset="0"/>
                <a:cs typeface="Times New Roman" panose="02020603050405020304" pitchFamily="18" charset="0"/>
              </a:rPr>
              <a:t>:</a:t>
            </a:r>
          </a:p>
          <a:p>
            <a:r>
              <a:rPr lang="fr-FR" sz="1400" dirty="0" smtClean="0">
                <a:latin typeface="+mj-lt"/>
                <a:ea typeface="Calibri" panose="020F0502020204030204" pitchFamily="34" charset="0"/>
                <a:cs typeface="Times New Roman" panose="02020603050405020304" pitchFamily="18" charset="0"/>
              </a:rPr>
              <a:t>[</a:t>
            </a:r>
            <a:r>
              <a:rPr lang="fr-FR" sz="1400" dirty="0">
                <a:latin typeface="+mj-lt"/>
                <a:ea typeface="Calibri" panose="020F0502020204030204" pitchFamily="34" charset="0"/>
                <a:cs typeface="Times New Roman" panose="02020603050405020304" pitchFamily="18" charset="0"/>
              </a:rPr>
              <a:t>TI=((</a:t>
            </a:r>
            <a:r>
              <a:rPr lang="fr-FR" sz="1400" dirty="0" err="1">
                <a:latin typeface="+mj-lt"/>
                <a:ea typeface="Calibri" panose="020F0502020204030204" pitchFamily="34" charset="0"/>
                <a:cs typeface="Times New Roman" panose="02020603050405020304" pitchFamily="18" charset="0"/>
              </a:rPr>
              <a:t>agricult</a:t>
            </a:r>
            <a:r>
              <a:rPr lang="fr-FR" sz="1400" dirty="0">
                <a:latin typeface="+mj-lt"/>
                <a:ea typeface="Calibri" panose="020F0502020204030204" pitchFamily="34" charset="0"/>
                <a:cs typeface="Times New Roman" panose="02020603050405020304" pitchFamily="18" charset="0"/>
              </a:rPr>
              <a:t>* OR </a:t>
            </a:r>
            <a:r>
              <a:rPr lang="fr-FR" sz="1400" dirty="0" err="1">
                <a:latin typeface="+mj-lt"/>
                <a:ea typeface="Calibri" panose="020F0502020204030204" pitchFamily="34" charset="0"/>
                <a:cs typeface="Times New Roman" panose="02020603050405020304" pitchFamily="18" charset="0"/>
              </a:rPr>
              <a:t>farm</a:t>
            </a:r>
            <a:r>
              <a:rPr lang="fr-FR" sz="1400" dirty="0">
                <a:latin typeface="+mj-lt"/>
                <a:ea typeface="Calibri" panose="020F0502020204030204" pitchFamily="34" charset="0"/>
                <a:cs typeface="Times New Roman" panose="02020603050405020304" pitchFamily="18" charset="0"/>
              </a:rPr>
              <a:t>*) AND (robot*))], 02/09/2022</a:t>
            </a:r>
            <a:endParaRPr lang="fr-FR" sz="1400" dirty="0">
              <a:latin typeface="+mj-lt"/>
            </a:endParaRPr>
          </a:p>
        </p:txBody>
      </p:sp>
      <p:pic>
        <p:nvPicPr>
          <p:cNvPr id="12" name="Image 11"/>
          <p:cNvPicPr>
            <a:picLocks noChangeAspect="1"/>
          </p:cNvPicPr>
          <p:nvPr>
            <p:custDataLst>
              <p:tags r:id="rId4"/>
            </p:custDataLst>
          </p:nvPr>
        </p:nvPicPr>
        <p:blipFill rotWithShape="1">
          <a:blip r:embed="rId12"/>
          <a:srcRect t="1008"/>
          <a:stretch/>
        </p:blipFill>
        <p:spPr>
          <a:xfrm>
            <a:off x="7453582" y="1652167"/>
            <a:ext cx="4673840" cy="1810460"/>
          </a:xfrm>
          <a:prstGeom prst="rect">
            <a:avLst/>
          </a:prstGeom>
        </p:spPr>
      </p:pic>
      <p:pic>
        <p:nvPicPr>
          <p:cNvPr id="13" name="Image 12"/>
          <p:cNvPicPr>
            <a:picLocks noChangeAspect="1"/>
          </p:cNvPicPr>
          <p:nvPr>
            <p:custDataLst>
              <p:tags r:id="rId5"/>
            </p:custDataLst>
          </p:nvPr>
        </p:nvPicPr>
        <p:blipFill rotWithShape="1">
          <a:blip r:embed="rId13"/>
          <a:srcRect t="2625"/>
          <a:stretch/>
        </p:blipFill>
        <p:spPr>
          <a:xfrm>
            <a:off x="7453582" y="3963142"/>
            <a:ext cx="4673840" cy="1769558"/>
          </a:xfrm>
          <a:prstGeom prst="rect">
            <a:avLst/>
          </a:prstGeom>
        </p:spPr>
      </p:pic>
      <p:sp>
        <p:nvSpPr>
          <p:cNvPr id="14" name="ZoneTexte 13"/>
          <p:cNvSpPr txBox="1"/>
          <p:nvPr>
            <p:custDataLst>
              <p:tags r:id="rId6"/>
            </p:custDataLst>
          </p:nvPr>
        </p:nvSpPr>
        <p:spPr>
          <a:xfrm>
            <a:off x="7453582" y="1286406"/>
            <a:ext cx="4673840" cy="369332"/>
          </a:xfrm>
          <a:prstGeom prst="rect">
            <a:avLst/>
          </a:prstGeom>
          <a:solidFill>
            <a:srgbClr val="F88D34"/>
          </a:solidFill>
        </p:spPr>
        <p:txBody>
          <a:bodyPr wrap="square" rtlCol="0">
            <a:spAutoFit/>
          </a:bodyPr>
          <a:lstStyle/>
          <a:p>
            <a:r>
              <a:rPr lang="fr-FR" dirty="0" smtClean="0"/>
              <a:t>Productions </a:t>
            </a:r>
            <a:r>
              <a:rPr lang="fr-FR" b="1" dirty="0" smtClean="0"/>
              <a:t>végétales</a:t>
            </a:r>
            <a:endParaRPr lang="fr-FR" b="1" dirty="0"/>
          </a:p>
        </p:txBody>
      </p:sp>
      <p:sp>
        <p:nvSpPr>
          <p:cNvPr id="15" name="ZoneTexte 14"/>
          <p:cNvSpPr txBox="1"/>
          <p:nvPr>
            <p:custDataLst>
              <p:tags r:id="rId7"/>
            </p:custDataLst>
          </p:nvPr>
        </p:nvSpPr>
        <p:spPr>
          <a:xfrm>
            <a:off x="7453582" y="3593810"/>
            <a:ext cx="4673840" cy="369332"/>
          </a:xfrm>
          <a:prstGeom prst="rect">
            <a:avLst/>
          </a:prstGeom>
          <a:solidFill>
            <a:srgbClr val="F88D34"/>
          </a:solidFill>
        </p:spPr>
        <p:txBody>
          <a:bodyPr wrap="square" rtlCol="0">
            <a:spAutoFit/>
          </a:bodyPr>
          <a:lstStyle/>
          <a:p>
            <a:r>
              <a:rPr lang="fr-FR" dirty="0" smtClean="0"/>
              <a:t>Productions </a:t>
            </a:r>
            <a:r>
              <a:rPr lang="fr-FR" b="1" dirty="0" smtClean="0"/>
              <a:t>animales</a:t>
            </a:r>
            <a:endParaRPr lang="fr-FR" b="1" dirty="0"/>
          </a:p>
        </p:txBody>
      </p:sp>
      <p:sp>
        <p:nvSpPr>
          <p:cNvPr id="16" name="Rectangle 15"/>
          <p:cNvSpPr/>
          <p:nvPr>
            <p:custDataLst>
              <p:tags r:id="rId8"/>
            </p:custDataLst>
          </p:nvPr>
        </p:nvSpPr>
        <p:spPr>
          <a:xfrm>
            <a:off x="7453582" y="5732700"/>
            <a:ext cx="4711390" cy="307777"/>
          </a:xfrm>
          <a:prstGeom prst="rect">
            <a:avLst/>
          </a:prstGeom>
          <a:solidFill>
            <a:schemeClr val="accent4">
              <a:lumMod val="20000"/>
              <a:lumOff val="80000"/>
            </a:schemeClr>
          </a:solidFill>
        </p:spPr>
        <p:txBody>
          <a:bodyPr wrap="square">
            <a:spAutoFit/>
          </a:bodyPr>
          <a:lstStyle/>
          <a:p>
            <a:r>
              <a:rPr lang="fr-FR" sz="1400" dirty="0" smtClean="0">
                <a:latin typeface="+mj-lt"/>
                <a:ea typeface="Calibri" panose="020F0502020204030204" pitchFamily="34" charset="0"/>
                <a:cs typeface="Times New Roman" panose="02020603050405020304" pitchFamily="18" charset="0"/>
              </a:rPr>
              <a:t>Déploiements des robots agricoles en France (Ruiz 2023)</a:t>
            </a:r>
            <a:endParaRPr lang="fr-FR" sz="1400" dirty="0">
              <a:latin typeface="+mj-lt"/>
            </a:endParaRPr>
          </a:p>
        </p:txBody>
      </p:sp>
      <p:sp>
        <p:nvSpPr>
          <p:cNvPr id="17" name="Rectangle 16"/>
          <p:cNvSpPr/>
          <p:nvPr>
            <p:custDataLst>
              <p:tags r:id="rId9"/>
            </p:custDataLst>
          </p:nvPr>
        </p:nvSpPr>
        <p:spPr>
          <a:xfrm>
            <a:off x="295916" y="5568317"/>
            <a:ext cx="1909010" cy="769441"/>
          </a:xfrm>
          <a:prstGeom prst="rect">
            <a:avLst/>
          </a:prstGeom>
        </p:spPr>
        <p:txBody>
          <a:bodyPr wrap="square">
            <a:spAutoFit/>
          </a:bodyPr>
          <a:lstStyle/>
          <a:p>
            <a:pPr algn="just"/>
            <a:r>
              <a:rPr lang="fr-FR" sz="1100" dirty="0" smtClean="0"/>
              <a:t>V. Ruiz, 2023. « </a:t>
            </a:r>
            <a:r>
              <a:rPr lang="fr-FR" sz="1100" i="1" dirty="0" smtClean="0"/>
              <a:t>Usages des robots en agriculture – 2023 </a:t>
            </a:r>
            <a:r>
              <a:rPr lang="fr-FR" sz="1100" dirty="0" smtClean="0"/>
              <a:t>» Observatoire des usages du numérique en agriculture</a:t>
            </a:r>
            <a:endParaRPr lang="fr-FR" sz="1100" i="1" dirty="0" smtClean="0"/>
          </a:p>
        </p:txBody>
      </p:sp>
    </p:spTree>
    <p:extLst>
      <p:ext uri="{BB962C8B-B14F-4D97-AF65-F5344CB8AC3E}">
        <p14:creationId xmlns:p14="http://schemas.microsoft.com/office/powerpoint/2010/main" val="2243792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6.xml><?xml version="1.0" encoding="utf-8"?>
<p:tagLst xmlns:a="http://schemas.openxmlformats.org/drawingml/2006/main" xmlns:r="http://schemas.openxmlformats.org/officeDocument/2006/relationships" xmlns:p="http://schemas.openxmlformats.org/presentationml/2006/main">
  <p:tag name="NUM" val="8"/>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6"/>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hème Offic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39524</TotalTime>
  <Words>1535</Words>
  <Application>Microsoft Office PowerPoint</Application>
  <PresentationFormat>Grand écran</PresentationFormat>
  <Paragraphs>117</Paragraphs>
  <Slides>17</Slides>
  <Notes>11</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17</vt:i4>
      </vt:variant>
    </vt:vector>
  </HeadingPairs>
  <TitlesOfParts>
    <vt:vector size="30" baseType="lpstr">
      <vt:lpstr>Arial</vt:lpstr>
      <vt:lpstr>Calibri</vt:lpstr>
      <vt:lpstr>Calibri Light</vt:lpstr>
      <vt:lpstr>Century Gothic</vt:lpstr>
      <vt:lpstr>Garamond</vt:lpstr>
      <vt:lpstr>Montserrat</vt:lpstr>
      <vt:lpstr>Poppins</vt:lpstr>
      <vt:lpstr>Poppins Light</vt:lpstr>
      <vt:lpstr>Poppins SemiBold</vt:lpstr>
      <vt:lpstr>Times New Roman</vt:lpstr>
      <vt:lpstr>Tw Cen MT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Clemence Tourneur</dc:creator>
  <cp:lastModifiedBy>Theo Martin</cp:lastModifiedBy>
  <cp:revision>234</cp:revision>
  <cp:lastPrinted>2023-06-14T07:03:25Z</cp:lastPrinted>
  <dcterms:created xsi:type="dcterms:W3CDTF">2023-03-17T14:56:58Z</dcterms:created>
  <dcterms:modified xsi:type="dcterms:W3CDTF">2024-05-28T22:55:55Z</dcterms:modified>
</cp:coreProperties>
</file>